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embeddedFontLst>
    <p:embeddedFont>
      <p:font typeface="Lato" panose="020F0502020204030203" pitchFamily="34" charset="0"/>
      <p:regular r:id="rId45"/>
      <p:bold r:id="rId46"/>
      <p:italic r:id="rId47"/>
      <p:boldItalic r:id="rId48"/>
    </p:embeddedFont>
    <p:embeddedFont>
      <p:font typeface="Montserrat" panose="000005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093D78-3A62-4602-ABCA-5488C37E66DF}">
  <a:tblStyle styleId="{67093D78-3A62-4602-ABCA-5488C37E66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77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0522131e3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0522131e3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0522131e3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0522131e3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0522131e35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0522131e35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0522131e3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0522131e3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0522131e3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0522131e3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0522131e35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0522131e35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0522131e35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0522131e35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0522131e35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0522131e35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0522131e35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0522131e3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0522131e35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0522131e35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d6b092d90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d6b092d90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0522131e35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0522131e35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0522131e35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0522131e35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0522131e35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0522131e35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0522131e35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0522131e35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0522131e35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0522131e35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0522131e35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0522131e35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0522131e35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0522131e35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0522131e35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0522131e35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0522131e3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0522131e3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0522131e35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0522131e35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06b2b6ba52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06b2b6ba52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0522131e35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0522131e3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0522131e35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0522131e35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fb57dfa3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fb57dfa3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0522131e3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0522131e3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fb57dfa34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fb57dfa34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d87aaaf13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d87aaaf13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0522131e3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0522131e3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0522131e35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0522131e35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d87aaaf13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d87aaaf13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fb57dfa34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fb57dfa34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d6b092d906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d6b092d90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fb57dfa34d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fb57dfa34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0522131e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0522131e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06b2b6ba5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06b2b6ba5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d6b092d90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d6b092d90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082ebb4881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082ebb4881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d6b092d906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d6b092d906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0522131e3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0522131e3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0522131e3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0522131e3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h4XZpkrpIbs"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www.youtube.com/watch?v=0ETcLj5jBy4"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824000" y="1613825"/>
            <a:ext cx="5673600" cy="18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 sz="3040"/>
              <a:t>Comprendre la Blockchain et ses enjeux dans la stratégie d’une organisation</a:t>
            </a:r>
            <a:endParaRPr sz="3040"/>
          </a:p>
        </p:txBody>
      </p:sp>
      <p:sp>
        <p:nvSpPr>
          <p:cNvPr id="135" name="Google Shape;135;p13"/>
          <p:cNvSpPr txBox="1">
            <a:spLocks noGrp="1"/>
          </p:cNvSpPr>
          <p:nvPr>
            <p:ph type="subTitle" idx="1"/>
          </p:nvPr>
        </p:nvSpPr>
        <p:spPr>
          <a:xfrm>
            <a:off x="5083950" y="3924925"/>
            <a:ext cx="3470700" cy="766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fr"/>
              <a:t>Master 2 - MsC2 DEIA - Ecole Centrale d’Electronique Paris</a:t>
            </a:r>
            <a:endParaRPr/>
          </a:p>
          <a:p>
            <a:pPr marL="0" lvl="0" indent="0" algn="l" rtl="0">
              <a:spcBef>
                <a:spcPts val="0"/>
              </a:spcBef>
              <a:spcAft>
                <a:spcPts val="0"/>
              </a:spcAft>
              <a:buNone/>
            </a:pPr>
            <a:r>
              <a:rPr lang="fr"/>
              <a:t>Un cours de Yann FORNIER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Historique</a:t>
            </a:r>
            <a:endParaRPr/>
          </a:p>
        </p:txBody>
      </p:sp>
      <p:sp>
        <p:nvSpPr>
          <p:cNvPr id="325" name="Google Shape;325;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t>En 2008, alors que la crise des Subprimes aux Etats-Unis fait rage, un nouveau système s’apprête à apparaître..</a:t>
            </a:r>
            <a:endParaRPr/>
          </a:p>
        </p:txBody>
      </p:sp>
      <p:pic>
        <p:nvPicPr>
          <p:cNvPr id="326" name="Google Shape;326;p22"/>
          <p:cNvPicPr preferRelativeResize="0"/>
          <p:nvPr/>
        </p:nvPicPr>
        <p:blipFill>
          <a:blip r:embed="rId3">
            <a:alphaModFix/>
          </a:blip>
          <a:stretch>
            <a:fillRect/>
          </a:stretch>
        </p:blipFill>
        <p:spPr>
          <a:xfrm>
            <a:off x="2411644" y="2272801"/>
            <a:ext cx="4434002" cy="2533100"/>
          </a:xfrm>
          <a:prstGeom prst="rect">
            <a:avLst/>
          </a:prstGeom>
          <a:noFill/>
          <a:ln>
            <a:noFill/>
          </a:ln>
        </p:spPr>
      </p:pic>
      <p:sp>
        <p:nvSpPr>
          <p:cNvPr id="327" name="Google Shape;327;p22"/>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à la Blockchain</a:t>
            </a:r>
            <a:endParaRPr/>
          </a:p>
        </p:txBody>
      </p:sp>
      <p:sp>
        <p:nvSpPr>
          <p:cNvPr id="333" name="Google Shape;333;p23"/>
          <p:cNvSpPr txBox="1">
            <a:spLocks noGrp="1"/>
          </p:cNvSpPr>
          <p:nvPr>
            <p:ph type="body" idx="1"/>
          </p:nvPr>
        </p:nvSpPr>
        <p:spPr>
          <a:xfrm>
            <a:off x="846200" y="2278925"/>
            <a:ext cx="4643100" cy="22725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Le 18 août 2008, le nom de domaine “bitcoin.org” fut réservé.</a:t>
            </a:r>
            <a:endParaRPr/>
          </a:p>
          <a:p>
            <a:pPr marL="0" lvl="0" indent="0" algn="just" rtl="0">
              <a:spcBef>
                <a:spcPts val="1200"/>
              </a:spcBef>
              <a:spcAft>
                <a:spcPts val="1200"/>
              </a:spcAft>
              <a:buNone/>
            </a:pPr>
            <a:endParaRPr/>
          </a:p>
        </p:txBody>
      </p:sp>
      <p:pic>
        <p:nvPicPr>
          <p:cNvPr id="334" name="Google Shape;334;p23"/>
          <p:cNvPicPr preferRelativeResize="0"/>
          <p:nvPr/>
        </p:nvPicPr>
        <p:blipFill>
          <a:blip r:embed="rId3">
            <a:alphaModFix/>
          </a:blip>
          <a:stretch>
            <a:fillRect/>
          </a:stretch>
        </p:blipFill>
        <p:spPr>
          <a:xfrm>
            <a:off x="5739526" y="1920538"/>
            <a:ext cx="2966850" cy="1913624"/>
          </a:xfrm>
          <a:prstGeom prst="rect">
            <a:avLst/>
          </a:prstGeom>
          <a:noFill/>
          <a:ln>
            <a:noFill/>
          </a:ln>
        </p:spPr>
      </p:pic>
      <p:sp>
        <p:nvSpPr>
          <p:cNvPr id="335" name="Google Shape;335;p23"/>
          <p:cNvSpPr/>
          <p:nvPr/>
        </p:nvSpPr>
        <p:spPr>
          <a:xfrm>
            <a:off x="1503225" y="1193900"/>
            <a:ext cx="6833100" cy="42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 name="Google Shape;336;p23"/>
          <p:cNvCxnSpPr/>
          <p:nvPr/>
        </p:nvCxnSpPr>
        <p:spPr>
          <a:xfrm>
            <a:off x="1540050" y="1411150"/>
            <a:ext cx="0" cy="509400"/>
          </a:xfrm>
          <a:prstGeom prst="straightConnector1">
            <a:avLst/>
          </a:prstGeom>
          <a:noFill/>
          <a:ln w="38100" cap="flat" cmpd="sng">
            <a:solidFill>
              <a:srgbClr val="FF0000"/>
            </a:solidFill>
            <a:prstDash val="solid"/>
            <a:round/>
            <a:headEnd type="none" w="med" len="med"/>
            <a:tailEnd type="none" w="med" len="med"/>
          </a:ln>
        </p:spPr>
      </p:cxnSp>
      <p:sp>
        <p:nvSpPr>
          <p:cNvPr id="337" name="Google Shape;337;p23"/>
          <p:cNvSpPr txBox="1"/>
          <p:nvPr/>
        </p:nvSpPr>
        <p:spPr>
          <a:xfrm>
            <a:off x="1067400" y="1889850"/>
            <a:ext cx="945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a:solidFill>
                  <a:srgbClr val="FF0000"/>
                </a:solidFill>
                <a:latin typeface="Lato"/>
                <a:ea typeface="Lato"/>
                <a:cs typeface="Lato"/>
                <a:sym typeface="Lato"/>
              </a:rPr>
              <a:t>18 août 2008</a:t>
            </a:r>
            <a:endParaRPr sz="900">
              <a:solidFill>
                <a:srgbClr val="FF0000"/>
              </a:solidFill>
              <a:latin typeface="Lato"/>
              <a:ea typeface="Lato"/>
              <a:cs typeface="Lato"/>
              <a:sym typeface="Lato"/>
            </a:endParaRPr>
          </a:p>
        </p:txBody>
      </p:sp>
      <p:sp>
        <p:nvSpPr>
          <p:cNvPr id="338" name="Google Shape;338;p23"/>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Introduction à la Blockchain</a:t>
            </a:r>
            <a:endParaRPr/>
          </a:p>
          <a:p>
            <a:pPr marL="0" lvl="0" indent="0" algn="l" rtl="0">
              <a:spcBef>
                <a:spcPts val="0"/>
              </a:spcBef>
              <a:spcAft>
                <a:spcPts val="0"/>
              </a:spcAft>
              <a:buNone/>
            </a:pPr>
            <a:endParaRPr/>
          </a:p>
        </p:txBody>
      </p:sp>
      <p:sp>
        <p:nvSpPr>
          <p:cNvPr id="344" name="Google Shape;344;p24"/>
          <p:cNvSpPr txBox="1">
            <a:spLocks noGrp="1"/>
          </p:cNvSpPr>
          <p:nvPr>
            <p:ph type="body" idx="1"/>
          </p:nvPr>
        </p:nvSpPr>
        <p:spPr>
          <a:xfrm>
            <a:off x="1297500" y="2212950"/>
            <a:ext cx="3870000" cy="22659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Le 31 octobre 2008, le Bitcoin et son concept de Blockchain sort de l’ombre via le ( ou ses ) créateur(s) Satoshi Nakamoto. </a:t>
            </a:r>
            <a:endParaRPr/>
          </a:p>
          <a:p>
            <a:pPr marL="0" lvl="0" indent="0" algn="just" rtl="0">
              <a:spcBef>
                <a:spcPts val="1200"/>
              </a:spcBef>
              <a:spcAft>
                <a:spcPts val="0"/>
              </a:spcAft>
              <a:buNone/>
            </a:pPr>
            <a:r>
              <a:rPr lang="fr"/>
              <a:t>Le “White Paper” édité devient alors le document de référence expliquant le protocole Bitcoin.</a:t>
            </a:r>
            <a:endParaRPr/>
          </a:p>
          <a:p>
            <a:pPr marL="0" lvl="0" indent="0" algn="just" rtl="0">
              <a:spcBef>
                <a:spcPts val="1200"/>
              </a:spcBef>
              <a:spcAft>
                <a:spcPts val="1200"/>
              </a:spcAft>
              <a:buNone/>
            </a:pPr>
            <a:r>
              <a:rPr lang="fr"/>
              <a:t> </a:t>
            </a:r>
            <a:endParaRPr/>
          </a:p>
        </p:txBody>
      </p:sp>
      <p:sp>
        <p:nvSpPr>
          <p:cNvPr id="345" name="Google Shape;345;p24"/>
          <p:cNvSpPr/>
          <p:nvPr/>
        </p:nvSpPr>
        <p:spPr>
          <a:xfrm>
            <a:off x="1503225" y="1193900"/>
            <a:ext cx="6833100" cy="42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6" name="Google Shape;346;p24"/>
          <p:cNvCxnSpPr/>
          <p:nvPr/>
        </p:nvCxnSpPr>
        <p:spPr>
          <a:xfrm>
            <a:off x="1616250" y="1411150"/>
            <a:ext cx="0" cy="509400"/>
          </a:xfrm>
          <a:prstGeom prst="straightConnector1">
            <a:avLst/>
          </a:prstGeom>
          <a:noFill/>
          <a:ln w="38100" cap="flat" cmpd="sng">
            <a:solidFill>
              <a:srgbClr val="FF0000"/>
            </a:solidFill>
            <a:prstDash val="solid"/>
            <a:round/>
            <a:headEnd type="none" w="med" len="med"/>
            <a:tailEnd type="none" w="med" len="med"/>
          </a:ln>
        </p:spPr>
      </p:cxnSp>
      <p:sp>
        <p:nvSpPr>
          <p:cNvPr id="347" name="Google Shape;347;p24"/>
          <p:cNvSpPr txBox="1"/>
          <p:nvPr/>
        </p:nvSpPr>
        <p:spPr>
          <a:xfrm>
            <a:off x="1143600" y="1889850"/>
            <a:ext cx="945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a:solidFill>
                  <a:srgbClr val="FF0000"/>
                </a:solidFill>
                <a:latin typeface="Lato"/>
                <a:ea typeface="Lato"/>
                <a:cs typeface="Lato"/>
                <a:sym typeface="Lato"/>
              </a:rPr>
              <a:t>Automne 2008</a:t>
            </a:r>
            <a:endParaRPr sz="900">
              <a:solidFill>
                <a:srgbClr val="FF0000"/>
              </a:solidFill>
              <a:latin typeface="Lato"/>
              <a:ea typeface="Lato"/>
              <a:cs typeface="Lato"/>
              <a:sym typeface="Lato"/>
            </a:endParaRPr>
          </a:p>
        </p:txBody>
      </p:sp>
      <p:pic>
        <p:nvPicPr>
          <p:cNvPr id="348" name="Google Shape;348;p24"/>
          <p:cNvPicPr preferRelativeResize="0"/>
          <p:nvPr/>
        </p:nvPicPr>
        <p:blipFill>
          <a:blip r:embed="rId3">
            <a:alphaModFix/>
          </a:blip>
          <a:stretch>
            <a:fillRect/>
          </a:stretch>
        </p:blipFill>
        <p:spPr>
          <a:xfrm>
            <a:off x="5350124" y="2212950"/>
            <a:ext cx="3092249" cy="1881675"/>
          </a:xfrm>
          <a:prstGeom prst="rect">
            <a:avLst/>
          </a:prstGeom>
          <a:noFill/>
          <a:ln>
            <a:noFill/>
          </a:ln>
        </p:spPr>
      </p:pic>
      <p:sp>
        <p:nvSpPr>
          <p:cNvPr id="349" name="Google Shape;349;p24"/>
          <p:cNvSpPr txBox="1"/>
          <p:nvPr/>
        </p:nvSpPr>
        <p:spPr>
          <a:xfrm>
            <a:off x="5941800" y="4094625"/>
            <a:ext cx="1908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100" i="1">
                <a:solidFill>
                  <a:schemeClr val="lt1"/>
                </a:solidFill>
                <a:latin typeface="Lato"/>
                <a:ea typeface="Lato"/>
                <a:cs typeface="Lato"/>
                <a:sym typeface="Lato"/>
              </a:rPr>
              <a:t>Le “white paper” de Bitcoin</a:t>
            </a:r>
            <a:endParaRPr sz="1100" i="1">
              <a:solidFill>
                <a:schemeClr val="lt1"/>
              </a:solidFill>
              <a:latin typeface="Lato"/>
              <a:ea typeface="Lato"/>
              <a:cs typeface="Lato"/>
              <a:sym typeface="Lato"/>
            </a:endParaRPr>
          </a:p>
          <a:p>
            <a:pPr marL="0" lvl="0" indent="0" algn="ctr" rtl="0">
              <a:spcBef>
                <a:spcPts val="0"/>
              </a:spcBef>
              <a:spcAft>
                <a:spcPts val="0"/>
              </a:spcAft>
              <a:buNone/>
            </a:pPr>
            <a:r>
              <a:rPr lang="fr" sz="1100" i="1">
                <a:solidFill>
                  <a:schemeClr val="lt1"/>
                </a:solidFill>
                <a:latin typeface="Lato"/>
                <a:ea typeface="Lato"/>
                <a:cs typeface="Lato"/>
                <a:sym typeface="Lato"/>
              </a:rPr>
              <a:t>https://bitcoin.org/bitcoin.pdf</a:t>
            </a:r>
            <a:endParaRPr sz="1100" i="1">
              <a:solidFill>
                <a:schemeClr val="lt1"/>
              </a:solidFill>
              <a:latin typeface="Lato"/>
              <a:ea typeface="Lato"/>
              <a:cs typeface="Lato"/>
              <a:sym typeface="Lato"/>
            </a:endParaRPr>
          </a:p>
        </p:txBody>
      </p:sp>
      <p:sp>
        <p:nvSpPr>
          <p:cNvPr id="350" name="Google Shape;350;p24"/>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à la Blockchain</a:t>
            </a:r>
            <a:endParaRPr/>
          </a:p>
        </p:txBody>
      </p:sp>
      <p:sp>
        <p:nvSpPr>
          <p:cNvPr id="356" name="Google Shape;356;p25"/>
          <p:cNvSpPr txBox="1">
            <a:spLocks noGrp="1"/>
          </p:cNvSpPr>
          <p:nvPr>
            <p:ph type="body" idx="1"/>
          </p:nvPr>
        </p:nvSpPr>
        <p:spPr>
          <a:xfrm>
            <a:off x="846200" y="2278925"/>
            <a:ext cx="4643100" cy="22725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Le 9 novembre 2008, le terme de “blockchain” apparaît pour la première fois.</a:t>
            </a:r>
            <a:endParaRPr/>
          </a:p>
          <a:p>
            <a:pPr marL="0" lvl="0" indent="0" algn="just" rtl="0">
              <a:spcBef>
                <a:spcPts val="1200"/>
              </a:spcBef>
              <a:spcAft>
                <a:spcPts val="0"/>
              </a:spcAft>
              <a:buNone/>
            </a:pPr>
            <a:r>
              <a:rPr lang="fr"/>
              <a:t>Le concept repose sur une base de données distribuée dont les informations sont envoyées par les utilisateurs.</a:t>
            </a:r>
            <a:endParaRPr/>
          </a:p>
          <a:p>
            <a:pPr marL="0" lvl="0" indent="0" algn="just" rtl="0">
              <a:spcBef>
                <a:spcPts val="1200"/>
              </a:spcBef>
              <a:spcAft>
                <a:spcPts val="0"/>
              </a:spcAft>
              <a:buNone/>
            </a:pPr>
            <a:r>
              <a:rPr lang="fr"/>
              <a:t>Les liens internes de la base sont vérifiés et groupés sous forme de blocs formant ainsi une chaîne. </a:t>
            </a:r>
            <a:endParaRPr/>
          </a:p>
          <a:p>
            <a:pPr marL="0" lvl="0" indent="0" algn="just" rtl="0">
              <a:spcBef>
                <a:spcPts val="1200"/>
              </a:spcBef>
              <a:spcAft>
                <a:spcPts val="1200"/>
              </a:spcAft>
              <a:buNone/>
            </a:pPr>
            <a:endParaRPr/>
          </a:p>
        </p:txBody>
      </p:sp>
      <p:pic>
        <p:nvPicPr>
          <p:cNvPr id="357" name="Google Shape;357;p25"/>
          <p:cNvPicPr preferRelativeResize="0"/>
          <p:nvPr/>
        </p:nvPicPr>
        <p:blipFill>
          <a:blip r:embed="rId3">
            <a:alphaModFix/>
          </a:blip>
          <a:stretch>
            <a:fillRect/>
          </a:stretch>
        </p:blipFill>
        <p:spPr>
          <a:xfrm>
            <a:off x="5739526" y="1920538"/>
            <a:ext cx="2966850" cy="1913624"/>
          </a:xfrm>
          <a:prstGeom prst="rect">
            <a:avLst/>
          </a:prstGeom>
          <a:noFill/>
          <a:ln>
            <a:noFill/>
          </a:ln>
        </p:spPr>
      </p:pic>
      <p:sp>
        <p:nvSpPr>
          <p:cNvPr id="358" name="Google Shape;358;p25"/>
          <p:cNvSpPr/>
          <p:nvPr/>
        </p:nvSpPr>
        <p:spPr>
          <a:xfrm>
            <a:off x="1503225" y="1193900"/>
            <a:ext cx="6833100" cy="42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9" name="Google Shape;359;p25"/>
          <p:cNvCxnSpPr/>
          <p:nvPr/>
        </p:nvCxnSpPr>
        <p:spPr>
          <a:xfrm>
            <a:off x="1692450" y="1411150"/>
            <a:ext cx="0" cy="509400"/>
          </a:xfrm>
          <a:prstGeom prst="straightConnector1">
            <a:avLst/>
          </a:prstGeom>
          <a:noFill/>
          <a:ln w="38100" cap="flat" cmpd="sng">
            <a:solidFill>
              <a:srgbClr val="FF0000"/>
            </a:solidFill>
            <a:prstDash val="solid"/>
            <a:round/>
            <a:headEnd type="none" w="med" len="med"/>
            <a:tailEnd type="none" w="med" len="med"/>
          </a:ln>
        </p:spPr>
      </p:cxnSp>
      <p:sp>
        <p:nvSpPr>
          <p:cNvPr id="360" name="Google Shape;360;p25"/>
          <p:cNvSpPr txBox="1"/>
          <p:nvPr/>
        </p:nvSpPr>
        <p:spPr>
          <a:xfrm>
            <a:off x="1219800" y="1889850"/>
            <a:ext cx="945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a:solidFill>
                  <a:srgbClr val="FF0000"/>
                </a:solidFill>
                <a:latin typeface="Lato"/>
                <a:ea typeface="Lato"/>
                <a:cs typeface="Lato"/>
                <a:sym typeface="Lato"/>
              </a:rPr>
              <a:t>Automne 2008</a:t>
            </a:r>
            <a:endParaRPr sz="900">
              <a:solidFill>
                <a:srgbClr val="FF0000"/>
              </a:solidFill>
              <a:latin typeface="Lato"/>
              <a:ea typeface="Lato"/>
              <a:cs typeface="Lato"/>
              <a:sym typeface="Lato"/>
            </a:endParaRPr>
          </a:p>
        </p:txBody>
      </p:sp>
      <p:sp>
        <p:nvSpPr>
          <p:cNvPr id="361" name="Google Shape;361;p25"/>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à la Blockchain</a:t>
            </a:r>
            <a:endParaRPr/>
          </a:p>
        </p:txBody>
      </p:sp>
      <p:sp>
        <p:nvSpPr>
          <p:cNvPr id="367" name="Google Shape;367;p26"/>
          <p:cNvSpPr/>
          <p:nvPr/>
        </p:nvSpPr>
        <p:spPr>
          <a:xfrm>
            <a:off x="1503225" y="1193900"/>
            <a:ext cx="6833100" cy="42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8" name="Google Shape;368;p26"/>
          <p:cNvCxnSpPr/>
          <p:nvPr/>
        </p:nvCxnSpPr>
        <p:spPr>
          <a:xfrm>
            <a:off x="1783025" y="1411150"/>
            <a:ext cx="0" cy="509400"/>
          </a:xfrm>
          <a:prstGeom prst="straightConnector1">
            <a:avLst/>
          </a:prstGeom>
          <a:noFill/>
          <a:ln w="38100" cap="flat" cmpd="sng">
            <a:solidFill>
              <a:srgbClr val="FF0000"/>
            </a:solidFill>
            <a:prstDash val="solid"/>
            <a:round/>
            <a:headEnd type="none" w="med" len="med"/>
            <a:tailEnd type="none" w="med" len="med"/>
          </a:ln>
        </p:spPr>
      </p:cxnSp>
      <p:sp>
        <p:nvSpPr>
          <p:cNvPr id="369" name="Google Shape;369;p26"/>
          <p:cNvSpPr txBox="1"/>
          <p:nvPr/>
        </p:nvSpPr>
        <p:spPr>
          <a:xfrm>
            <a:off x="1310375" y="1889850"/>
            <a:ext cx="1031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a:solidFill>
                  <a:srgbClr val="FF0000"/>
                </a:solidFill>
                <a:latin typeface="Lato"/>
                <a:ea typeface="Lato"/>
                <a:cs typeface="Lato"/>
                <a:sym typeface="Lato"/>
              </a:rPr>
              <a:t>3 Janvier 2009</a:t>
            </a:r>
            <a:endParaRPr sz="900">
              <a:solidFill>
                <a:srgbClr val="FF0000"/>
              </a:solidFill>
              <a:latin typeface="Lato"/>
              <a:ea typeface="Lato"/>
              <a:cs typeface="Lato"/>
              <a:sym typeface="Lato"/>
            </a:endParaRPr>
          </a:p>
        </p:txBody>
      </p:sp>
      <p:sp>
        <p:nvSpPr>
          <p:cNvPr id="370" name="Google Shape;370;p26"/>
          <p:cNvSpPr txBox="1">
            <a:spLocks noGrp="1"/>
          </p:cNvSpPr>
          <p:nvPr>
            <p:ph type="body" idx="1"/>
          </p:nvPr>
        </p:nvSpPr>
        <p:spPr>
          <a:xfrm>
            <a:off x="846200" y="2278925"/>
            <a:ext cx="4643100" cy="22725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Le 3 janvier 2009, les premiers Bitcoins naissent, le premier bloc de la blockchain naît.</a:t>
            </a:r>
            <a:endParaRPr/>
          </a:p>
          <a:p>
            <a:pPr marL="0" lvl="0" indent="0" algn="just" rtl="0">
              <a:spcBef>
                <a:spcPts val="1200"/>
              </a:spcBef>
              <a:spcAft>
                <a:spcPts val="0"/>
              </a:spcAft>
              <a:buNone/>
            </a:pPr>
            <a:r>
              <a:rPr lang="fr"/>
              <a:t>Le premier échange a lieu le 12 janvier 2009 entre Satoshi Nakamoto et Hal Finney, un cryptographe qui aidera ce dernier à créer le protocole Bitcoin.</a:t>
            </a:r>
            <a:endParaRPr/>
          </a:p>
          <a:p>
            <a:pPr marL="0" lvl="0" indent="0" algn="just" rtl="0">
              <a:spcBef>
                <a:spcPts val="1200"/>
              </a:spcBef>
              <a:spcAft>
                <a:spcPts val="1200"/>
              </a:spcAft>
              <a:buNone/>
            </a:pPr>
            <a:endParaRPr/>
          </a:p>
        </p:txBody>
      </p:sp>
      <p:pic>
        <p:nvPicPr>
          <p:cNvPr id="371" name="Google Shape;371;p26"/>
          <p:cNvPicPr preferRelativeResize="0"/>
          <p:nvPr/>
        </p:nvPicPr>
        <p:blipFill>
          <a:blip r:embed="rId3">
            <a:alphaModFix/>
          </a:blip>
          <a:stretch>
            <a:fillRect/>
          </a:stretch>
        </p:blipFill>
        <p:spPr>
          <a:xfrm>
            <a:off x="6172574" y="1730875"/>
            <a:ext cx="1752399" cy="2419350"/>
          </a:xfrm>
          <a:prstGeom prst="rect">
            <a:avLst/>
          </a:prstGeom>
          <a:noFill/>
          <a:ln>
            <a:noFill/>
          </a:ln>
        </p:spPr>
      </p:pic>
      <p:sp>
        <p:nvSpPr>
          <p:cNvPr id="372" name="Google Shape;372;p26"/>
          <p:cNvSpPr txBox="1"/>
          <p:nvPr/>
        </p:nvSpPr>
        <p:spPr>
          <a:xfrm>
            <a:off x="6603775" y="4182125"/>
            <a:ext cx="1031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200" i="1">
                <a:solidFill>
                  <a:schemeClr val="lt1"/>
                </a:solidFill>
                <a:latin typeface="Lato"/>
                <a:ea typeface="Lato"/>
                <a:cs typeface="Lato"/>
                <a:sym typeface="Lato"/>
              </a:rPr>
              <a:t>Hal Finney</a:t>
            </a:r>
            <a:endParaRPr sz="1200" i="1">
              <a:solidFill>
                <a:schemeClr val="lt1"/>
              </a:solidFill>
              <a:latin typeface="Lato"/>
              <a:ea typeface="Lato"/>
              <a:cs typeface="Lato"/>
              <a:sym typeface="Lato"/>
            </a:endParaRPr>
          </a:p>
        </p:txBody>
      </p:sp>
      <p:sp>
        <p:nvSpPr>
          <p:cNvPr id="373" name="Google Shape;373;p26"/>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à la Blockchain</a:t>
            </a:r>
            <a:endParaRPr/>
          </a:p>
        </p:txBody>
      </p:sp>
      <p:sp>
        <p:nvSpPr>
          <p:cNvPr id="379" name="Google Shape;379;p27"/>
          <p:cNvSpPr txBox="1">
            <a:spLocks noGrp="1"/>
          </p:cNvSpPr>
          <p:nvPr>
            <p:ph type="body" idx="1"/>
          </p:nvPr>
        </p:nvSpPr>
        <p:spPr>
          <a:xfrm>
            <a:off x="846200" y="2278925"/>
            <a:ext cx="4643100" cy="22725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Le 5 octobre 2009, le Bitcoin est estimé à 0,001 dollar.</a:t>
            </a:r>
            <a:endParaRPr/>
          </a:p>
          <a:p>
            <a:pPr marL="0" lvl="0" indent="0" algn="just" rtl="0">
              <a:spcBef>
                <a:spcPts val="1200"/>
              </a:spcBef>
              <a:spcAft>
                <a:spcPts val="0"/>
              </a:spcAft>
              <a:buNone/>
            </a:pPr>
            <a:r>
              <a:rPr lang="fr"/>
              <a:t>Ce montant est déterminé par le coût de production en électricité que nécessite la création d’une unité par un ordinateur.</a:t>
            </a:r>
            <a:endParaRPr/>
          </a:p>
          <a:p>
            <a:pPr marL="0" lvl="0" indent="0" algn="just" rtl="0">
              <a:spcBef>
                <a:spcPts val="1200"/>
              </a:spcBef>
              <a:spcAft>
                <a:spcPts val="1200"/>
              </a:spcAft>
              <a:buNone/>
            </a:pPr>
            <a:endParaRPr/>
          </a:p>
        </p:txBody>
      </p:sp>
      <p:pic>
        <p:nvPicPr>
          <p:cNvPr id="380" name="Google Shape;380;p27"/>
          <p:cNvPicPr preferRelativeResize="0"/>
          <p:nvPr/>
        </p:nvPicPr>
        <p:blipFill>
          <a:blip r:embed="rId3">
            <a:alphaModFix/>
          </a:blip>
          <a:stretch>
            <a:fillRect/>
          </a:stretch>
        </p:blipFill>
        <p:spPr>
          <a:xfrm>
            <a:off x="5739526" y="1920538"/>
            <a:ext cx="2966850" cy="1913624"/>
          </a:xfrm>
          <a:prstGeom prst="rect">
            <a:avLst/>
          </a:prstGeom>
          <a:noFill/>
          <a:ln>
            <a:noFill/>
          </a:ln>
        </p:spPr>
      </p:pic>
      <p:sp>
        <p:nvSpPr>
          <p:cNvPr id="381" name="Google Shape;381;p27"/>
          <p:cNvSpPr/>
          <p:nvPr/>
        </p:nvSpPr>
        <p:spPr>
          <a:xfrm>
            <a:off x="1503225" y="1193900"/>
            <a:ext cx="6833100" cy="42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2" name="Google Shape;382;p27"/>
          <p:cNvCxnSpPr/>
          <p:nvPr/>
        </p:nvCxnSpPr>
        <p:spPr>
          <a:xfrm>
            <a:off x="1921050" y="1411150"/>
            <a:ext cx="0" cy="509400"/>
          </a:xfrm>
          <a:prstGeom prst="straightConnector1">
            <a:avLst/>
          </a:prstGeom>
          <a:noFill/>
          <a:ln w="38100" cap="flat" cmpd="sng">
            <a:solidFill>
              <a:srgbClr val="FF0000"/>
            </a:solidFill>
            <a:prstDash val="solid"/>
            <a:round/>
            <a:headEnd type="none" w="med" len="med"/>
            <a:tailEnd type="none" w="med" len="med"/>
          </a:ln>
        </p:spPr>
      </p:cxnSp>
      <p:sp>
        <p:nvSpPr>
          <p:cNvPr id="383" name="Google Shape;383;p27"/>
          <p:cNvSpPr txBox="1"/>
          <p:nvPr/>
        </p:nvSpPr>
        <p:spPr>
          <a:xfrm>
            <a:off x="1448400" y="1889850"/>
            <a:ext cx="999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a:solidFill>
                  <a:srgbClr val="FF0000"/>
                </a:solidFill>
                <a:latin typeface="Lato"/>
                <a:ea typeface="Lato"/>
                <a:cs typeface="Lato"/>
                <a:sym typeface="Lato"/>
              </a:rPr>
              <a:t>5 octobre 2009</a:t>
            </a:r>
            <a:endParaRPr sz="900">
              <a:solidFill>
                <a:srgbClr val="FF0000"/>
              </a:solidFill>
              <a:latin typeface="Lato"/>
              <a:ea typeface="Lato"/>
              <a:cs typeface="Lato"/>
              <a:sym typeface="Lato"/>
            </a:endParaRPr>
          </a:p>
        </p:txBody>
      </p:sp>
      <p:sp>
        <p:nvSpPr>
          <p:cNvPr id="384" name="Google Shape;384;p27"/>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à la Blockchain</a:t>
            </a:r>
            <a:endParaRPr/>
          </a:p>
        </p:txBody>
      </p:sp>
      <p:sp>
        <p:nvSpPr>
          <p:cNvPr id="390" name="Google Shape;390;p28"/>
          <p:cNvSpPr txBox="1">
            <a:spLocks noGrp="1"/>
          </p:cNvSpPr>
          <p:nvPr>
            <p:ph type="body" idx="1"/>
          </p:nvPr>
        </p:nvSpPr>
        <p:spPr>
          <a:xfrm>
            <a:off x="846200" y="2278925"/>
            <a:ext cx="4643100" cy="22725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Le 12 décembre 2010, Satoshi Nakamoto disparaît. </a:t>
            </a:r>
            <a:endParaRPr/>
          </a:p>
          <a:p>
            <a:pPr marL="0" lvl="0" indent="0" algn="just" rtl="0">
              <a:spcBef>
                <a:spcPts val="1200"/>
              </a:spcBef>
              <a:spcAft>
                <a:spcPts val="0"/>
              </a:spcAft>
              <a:buNone/>
            </a:pPr>
            <a:r>
              <a:rPr lang="fr"/>
              <a:t>Il déclare passer le relais au développeur américain Gavin Andresen en lui confiant la clé d’alerte du protocole.</a:t>
            </a:r>
            <a:endParaRPr/>
          </a:p>
          <a:p>
            <a:pPr marL="0" lvl="0" indent="0" algn="just" rtl="0">
              <a:spcBef>
                <a:spcPts val="1200"/>
              </a:spcBef>
              <a:spcAft>
                <a:spcPts val="0"/>
              </a:spcAft>
              <a:buNone/>
            </a:pPr>
            <a:r>
              <a:rPr lang="fr"/>
              <a:t>Cette dernière permet d’adresser instantanément un message à tous les ordinateurs qui constituent les nœuds du système.</a:t>
            </a:r>
            <a:endParaRPr/>
          </a:p>
          <a:p>
            <a:pPr marL="0" lvl="0" indent="0" algn="just" rtl="0">
              <a:spcBef>
                <a:spcPts val="1200"/>
              </a:spcBef>
              <a:spcAft>
                <a:spcPts val="1200"/>
              </a:spcAft>
              <a:buNone/>
            </a:pPr>
            <a:endParaRPr/>
          </a:p>
        </p:txBody>
      </p:sp>
      <p:sp>
        <p:nvSpPr>
          <p:cNvPr id="391" name="Google Shape;391;p28"/>
          <p:cNvSpPr/>
          <p:nvPr/>
        </p:nvSpPr>
        <p:spPr>
          <a:xfrm>
            <a:off x="1503225" y="1193900"/>
            <a:ext cx="6833100" cy="42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2" name="Google Shape;392;p28"/>
          <p:cNvCxnSpPr/>
          <p:nvPr/>
        </p:nvCxnSpPr>
        <p:spPr>
          <a:xfrm>
            <a:off x="1997250" y="1411150"/>
            <a:ext cx="0" cy="509400"/>
          </a:xfrm>
          <a:prstGeom prst="straightConnector1">
            <a:avLst/>
          </a:prstGeom>
          <a:noFill/>
          <a:ln w="38100" cap="flat" cmpd="sng">
            <a:solidFill>
              <a:srgbClr val="FF0000"/>
            </a:solidFill>
            <a:prstDash val="solid"/>
            <a:round/>
            <a:headEnd type="none" w="med" len="med"/>
            <a:tailEnd type="none" w="med" len="med"/>
          </a:ln>
        </p:spPr>
      </p:cxnSp>
      <p:sp>
        <p:nvSpPr>
          <p:cNvPr id="393" name="Google Shape;393;p28"/>
          <p:cNvSpPr txBox="1"/>
          <p:nvPr/>
        </p:nvSpPr>
        <p:spPr>
          <a:xfrm>
            <a:off x="1524600" y="1889850"/>
            <a:ext cx="1131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a:solidFill>
                  <a:srgbClr val="FF0000"/>
                </a:solidFill>
                <a:latin typeface="Lato"/>
                <a:ea typeface="Lato"/>
                <a:cs typeface="Lato"/>
                <a:sym typeface="Lato"/>
              </a:rPr>
              <a:t>12 décembre 2010</a:t>
            </a:r>
            <a:endParaRPr sz="900">
              <a:solidFill>
                <a:srgbClr val="FF0000"/>
              </a:solidFill>
              <a:latin typeface="Lato"/>
              <a:ea typeface="Lato"/>
              <a:cs typeface="Lato"/>
              <a:sym typeface="Lato"/>
            </a:endParaRPr>
          </a:p>
        </p:txBody>
      </p:sp>
      <p:pic>
        <p:nvPicPr>
          <p:cNvPr id="394" name="Google Shape;394;p28"/>
          <p:cNvPicPr preferRelativeResize="0"/>
          <p:nvPr/>
        </p:nvPicPr>
        <p:blipFill>
          <a:blip r:embed="rId3">
            <a:alphaModFix/>
          </a:blip>
          <a:stretch>
            <a:fillRect/>
          </a:stretch>
        </p:blipFill>
        <p:spPr>
          <a:xfrm>
            <a:off x="5641700" y="1769900"/>
            <a:ext cx="2143125" cy="2143125"/>
          </a:xfrm>
          <a:prstGeom prst="rect">
            <a:avLst/>
          </a:prstGeom>
          <a:noFill/>
          <a:ln>
            <a:noFill/>
          </a:ln>
        </p:spPr>
      </p:pic>
      <p:sp>
        <p:nvSpPr>
          <p:cNvPr id="395" name="Google Shape;395;p28"/>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à la Blockchain</a:t>
            </a:r>
            <a:endParaRPr/>
          </a:p>
        </p:txBody>
      </p:sp>
      <p:sp>
        <p:nvSpPr>
          <p:cNvPr id="401" name="Google Shape;401;p29"/>
          <p:cNvSpPr txBox="1">
            <a:spLocks noGrp="1"/>
          </p:cNvSpPr>
          <p:nvPr>
            <p:ph type="body" idx="1"/>
          </p:nvPr>
        </p:nvSpPr>
        <p:spPr>
          <a:xfrm>
            <a:off x="846200" y="2278925"/>
            <a:ext cx="4643100" cy="22725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En Février 2011, le Bitcoin égale le dollar puis quelques jours plus tard, l’euro.</a:t>
            </a:r>
            <a:endParaRPr/>
          </a:p>
          <a:p>
            <a:pPr marL="0" lvl="0" indent="0" algn="just" rtl="0">
              <a:spcBef>
                <a:spcPts val="1200"/>
              </a:spcBef>
              <a:spcAft>
                <a:spcPts val="1200"/>
              </a:spcAft>
              <a:buNone/>
            </a:pPr>
            <a:endParaRPr/>
          </a:p>
        </p:txBody>
      </p:sp>
      <p:sp>
        <p:nvSpPr>
          <p:cNvPr id="402" name="Google Shape;402;p29"/>
          <p:cNvSpPr/>
          <p:nvPr/>
        </p:nvSpPr>
        <p:spPr>
          <a:xfrm>
            <a:off x="1503225" y="1193900"/>
            <a:ext cx="6833100" cy="42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 name="Google Shape;403;p29"/>
          <p:cNvCxnSpPr/>
          <p:nvPr/>
        </p:nvCxnSpPr>
        <p:spPr>
          <a:xfrm>
            <a:off x="2149650" y="1411150"/>
            <a:ext cx="0" cy="509400"/>
          </a:xfrm>
          <a:prstGeom prst="straightConnector1">
            <a:avLst/>
          </a:prstGeom>
          <a:noFill/>
          <a:ln w="38100" cap="flat" cmpd="sng">
            <a:solidFill>
              <a:srgbClr val="FF0000"/>
            </a:solidFill>
            <a:prstDash val="solid"/>
            <a:round/>
            <a:headEnd type="none" w="med" len="med"/>
            <a:tailEnd type="none" w="med" len="med"/>
          </a:ln>
        </p:spPr>
      </p:cxnSp>
      <p:sp>
        <p:nvSpPr>
          <p:cNvPr id="404" name="Google Shape;404;p29"/>
          <p:cNvSpPr txBox="1"/>
          <p:nvPr/>
        </p:nvSpPr>
        <p:spPr>
          <a:xfrm>
            <a:off x="1677000" y="1889850"/>
            <a:ext cx="1131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a:solidFill>
                  <a:srgbClr val="FF0000"/>
                </a:solidFill>
                <a:latin typeface="Lato"/>
                <a:ea typeface="Lato"/>
                <a:cs typeface="Lato"/>
                <a:sym typeface="Lato"/>
              </a:rPr>
              <a:t>Février 2011</a:t>
            </a:r>
            <a:endParaRPr sz="900">
              <a:solidFill>
                <a:srgbClr val="FF0000"/>
              </a:solidFill>
              <a:latin typeface="Lato"/>
              <a:ea typeface="Lato"/>
              <a:cs typeface="Lato"/>
              <a:sym typeface="Lato"/>
            </a:endParaRPr>
          </a:p>
        </p:txBody>
      </p:sp>
      <p:pic>
        <p:nvPicPr>
          <p:cNvPr id="405" name="Google Shape;405;p29"/>
          <p:cNvPicPr preferRelativeResize="0"/>
          <p:nvPr/>
        </p:nvPicPr>
        <p:blipFill>
          <a:blip r:embed="rId3">
            <a:alphaModFix/>
          </a:blip>
          <a:stretch>
            <a:fillRect/>
          </a:stretch>
        </p:blipFill>
        <p:spPr>
          <a:xfrm>
            <a:off x="6523975" y="1908203"/>
            <a:ext cx="1540799" cy="1029025"/>
          </a:xfrm>
          <a:prstGeom prst="rect">
            <a:avLst/>
          </a:prstGeom>
          <a:noFill/>
          <a:ln>
            <a:noFill/>
          </a:ln>
        </p:spPr>
      </p:pic>
      <p:pic>
        <p:nvPicPr>
          <p:cNvPr id="406" name="Google Shape;406;p29"/>
          <p:cNvPicPr preferRelativeResize="0"/>
          <p:nvPr/>
        </p:nvPicPr>
        <p:blipFill>
          <a:blip r:embed="rId4">
            <a:alphaModFix/>
          </a:blip>
          <a:stretch>
            <a:fillRect/>
          </a:stretch>
        </p:blipFill>
        <p:spPr>
          <a:xfrm>
            <a:off x="5967849" y="3164125"/>
            <a:ext cx="1170225" cy="1170225"/>
          </a:xfrm>
          <a:prstGeom prst="rect">
            <a:avLst/>
          </a:prstGeom>
          <a:noFill/>
          <a:ln>
            <a:noFill/>
          </a:ln>
        </p:spPr>
      </p:pic>
      <p:pic>
        <p:nvPicPr>
          <p:cNvPr id="407" name="Google Shape;407;p29"/>
          <p:cNvPicPr preferRelativeResize="0"/>
          <p:nvPr/>
        </p:nvPicPr>
        <p:blipFill>
          <a:blip r:embed="rId5">
            <a:alphaModFix/>
          </a:blip>
          <a:stretch>
            <a:fillRect/>
          </a:stretch>
        </p:blipFill>
        <p:spPr>
          <a:xfrm>
            <a:off x="7642100" y="3164125"/>
            <a:ext cx="878963" cy="1170225"/>
          </a:xfrm>
          <a:prstGeom prst="rect">
            <a:avLst/>
          </a:prstGeom>
          <a:noFill/>
          <a:ln>
            <a:noFill/>
          </a:ln>
        </p:spPr>
      </p:pic>
      <p:sp>
        <p:nvSpPr>
          <p:cNvPr id="408" name="Google Shape;408;p29"/>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à la Blockchain</a:t>
            </a:r>
            <a:endParaRPr/>
          </a:p>
        </p:txBody>
      </p:sp>
      <p:sp>
        <p:nvSpPr>
          <p:cNvPr id="414" name="Google Shape;414;p30"/>
          <p:cNvSpPr txBox="1">
            <a:spLocks noGrp="1"/>
          </p:cNvSpPr>
          <p:nvPr>
            <p:ph type="body" idx="1"/>
          </p:nvPr>
        </p:nvSpPr>
        <p:spPr>
          <a:xfrm>
            <a:off x="846200" y="2278925"/>
            <a:ext cx="4643100" cy="22725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En Juin 2011, l’ONG WikiLeaks annonce accepter les paiements en Bitcoin afin de contourner les interdictions mises en place par Visa, Mastercard et PayPal de virement à destinations de cette dernière.</a:t>
            </a:r>
            <a:endParaRPr/>
          </a:p>
          <a:p>
            <a:pPr marL="0" lvl="0" indent="0" algn="just" rtl="0">
              <a:spcBef>
                <a:spcPts val="1200"/>
              </a:spcBef>
              <a:spcAft>
                <a:spcPts val="1200"/>
              </a:spcAft>
              <a:buNone/>
            </a:pPr>
            <a:endParaRPr/>
          </a:p>
        </p:txBody>
      </p:sp>
      <p:sp>
        <p:nvSpPr>
          <p:cNvPr id="415" name="Google Shape;415;p30"/>
          <p:cNvSpPr/>
          <p:nvPr/>
        </p:nvSpPr>
        <p:spPr>
          <a:xfrm>
            <a:off x="1503225" y="1193900"/>
            <a:ext cx="6833100" cy="42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6" name="Google Shape;416;p30"/>
          <p:cNvCxnSpPr/>
          <p:nvPr/>
        </p:nvCxnSpPr>
        <p:spPr>
          <a:xfrm>
            <a:off x="2302050" y="1411150"/>
            <a:ext cx="0" cy="509400"/>
          </a:xfrm>
          <a:prstGeom prst="straightConnector1">
            <a:avLst/>
          </a:prstGeom>
          <a:noFill/>
          <a:ln w="38100" cap="flat" cmpd="sng">
            <a:solidFill>
              <a:srgbClr val="FF0000"/>
            </a:solidFill>
            <a:prstDash val="solid"/>
            <a:round/>
            <a:headEnd type="none" w="med" len="med"/>
            <a:tailEnd type="none" w="med" len="med"/>
          </a:ln>
        </p:spPr>
      </p:cxnSp>
      <p:sp>
        <p:nvSpPr>
          <p:cNvPr id="417" name="Google Shape;417;p30"/>
          <p:cNvSpPr txBox="1"/>
          <p:nvPr/>
        </p:nvSpPr>
        <p:spPr>
          <a:xfrm>
            <a:off x="1981800" y="1889850"/>
            <a:ext cx="1131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a:solidFill>
                  <a:srgbClr val="FF0000"/>
                </a:solidFill>
                <a:latin typeface="Lato"/>
                <a:ea typeface="Lato"/>
                <a:cs typeface="Lato"/>
                <a:sym typeface="Lato"/>
              </a:rPr>
              <a:t>Juin 2011</a:t>
            </a:r>
            <a:endParaRPr sz="900">
              <a:solidFill>
                <a:srgbClr val="FF0000"/>
              </a:solidFill>
              <a:latin typeface="Lato"/>
              <a:ea typeface="Lato"/>
              <a:cs typeface="Lato"/>
              <a:sym typeface="Lato"/>
            </a:endParaRPr>
          </a:p>
        </p:txBody>
      </p:sp>
      <p:pic>
        <p:nvPicPr>
          <p:cNvPr id="418" name="Google Shape;418;p30"/>
          <p:cNvPicPr preferRelativeResize="0"/>
          <p:nvPr/>
        </p:nvPicPr>
        <p:blipFill>
          <a:blip r:embed="rId3">
            <a:alphaModFix/>
          </a:blip>
          <a:stretch>
            <a:fillRect/>
          </a:stretch>
        </p:blipFill>
        <p:spPr>
          <a:xfrm>
            <a:off x="5805850" y="2120450"/>
            <a:ext cx="2805225" cy="1868725"/>
          </a:xfrm>
          <a:prstGeom prst="rect">
            <a:avLst/>
          </a:prstGeom>
          <a:noFill/>
          <a:ln>
            <a:noFill/>
          </a:ln>
        </p:spPr>
      </p:pic>
      <p:sp>
        <p:nvSpPr>
          <p:cNvPr id="419" name="Google Shape;419;p30"/>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à la Blockchain</a:t>
            </a:r>
            <a:endParaRPr/>
          </a:p>
        </p:txBody>
      </p:sp>
      <p:sp>
        <p:nvSpPr>
          <p:cNvPr id="425" name="Google Shape;425;p31"/>
          <p:cNvSpPr txBox="1">
            <a:spLocks noGrp="1"/>
          </p:cNvSpPr>
          <p:nvPr>
            <p:ph type="body" idx="1"/>
          </p:nvPr>
        </p:nvSpPr>
        <p:spPr>
          <a:xfrm>
            <a:off x="846200" y="2278925"/>
            <a:ext cx="4643100" cy="22725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En Février 2014, la plateforme MtGox, la première plateforme d’échange et d’achat/vente de Bitcoins fait faillite. </a:t>
            </a:r>
            <a:endParaRPr/>
          </a:p>
          <a:p>
            <a:pPr marL="0" lvl="0" indent="0" algn="just" rtl="0">
              <a:spcBef>
                <a:spcPts val="1200"/>
              </a:spcBef>
              <a:spcAft>
                <a:spcPts val="0"/>
              </a:spcAft>
              <a:buNone/>
            </a:pPr>
            <a:r>
              <a:rPr lang="fr"/>
              <a:t>Mark Karpelès, considéré comme “le baron du Bitcoin” et créateur de MtGox est attaqué de toutes parts dans les tribunaux du monde entier.</a:t>
            </a:r>
            <a:endParaRPr/>
          </a:p>
          <a:p>
            <a:pPr marL="0" lvl="0" indent="0" algn="just" rtl="0">
              <a:spcBef>
                <a:spcPts val="1200"/>
              </a:spcBef>
              <a:spcAft>
                <a:spcPts val="1200"/>
              </a:spcAft>
              <a:buNone/>
            </a:pPr>
            <a:endParaRPr/>
          </a:p>
        </p:txBody>
      </p:sp>
      <p:sp>
        <p:nvSpPr>
          <p:cNvPr id="426" name="Google Shape;426;p31"/>
          <p:cNvSpPr/>
          <p:nvPr/>
        </p:nvSpPr>
        <p:spPr>
          <a:xfrm>
            <a:off x="1503225" y="1193900"/>
            <a:ext cx="6833100" cy="42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7" name="Google Shape;427;p31"/>
          <p:cNvCxnSpPr/>
          <p:nvPr/>
        </p:nvCxnSpPr>
        <p:spPr>
          <a:xfrm>
            <a:off x="2835450" y="1411150"/>
            <a:ext cx="0" cy="509400"/>
          </a:xfrm>
          <a:prstGeom prst="straightConnector1">
            <a:avLst/>
          </a:prstGeom>
          <a:noFill/>
          <a:ln w="38100" cap="flat" cmpd="sng">
            <a:solidFill>
              <a:srgbClr val="FF0000"/>
            </a:solidFill>
            <a:prstDash val="solid"/>
            <a:round/>
            <a:headEnd type="none" w="med" len="med"/>
            <a:tailEnd type="none" w="med" len="med"/>
          </a:ln>
        </p:spPr>
      </p:cxnSp>
      <p:sp>
        <p:nvSpPr>
          <p:cNvPr id="428" name="Google Shape;428;p31"/>
          <p:cNvSpPr txBox="1"/>
          <p:nvPr/>
        </p:nvSpPr>
        <p:spPr>
          <a:xfrm>
            <a:off x="2362800" y="1889850"/>
            <a:ext cx="1131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a:solidFill>
                  <a:srgbClr val="FF0000"/>
                </a:solidFill>
                <a:latin typeface="Lato"/>
                <a:ea typeface="Lato"/>
                <a:cs typeface="Lato"/>
                <a:sym typeface="Lato"/>
              </a:rPr>
              <a:t>Février 2014</a:t>
            </a:r>
            <a:endParaRPr sz="900">
              <a:solidFill>
                <a:srgbClr val="FF0000"/>
              </a:solidFill>
              <a:latin typeface="Lato"/>
              <a:ea typeface="Lato"/>
              <a:cs typeface="Lato"/>
              <a:sym typeface="Lato"/>
            </a:endParaRPr>
          </a:p>
        </p:txBody>
      </p:sp>
      <p:pic>
        <p:nvPicPr>
          <p:cNvPr id="429" name="Google Shape;429;p31"/>
          <p:cNvPicPr preferRelativeResize="0"/>
          <p:nvPr/>
        </p:nvPicPr>
        <p:blipFill>
          <a:blip r:embed="rId3">
            <a:alphaModFix/>
          </a:blip>
          <a:stretch>
            <a:fillRect/>
          </a:stretch>
        </p:blipFill>
        <p:spPr>
          <a:xfrm>
            <a:off x="5793574" y="2333525"/>
            <a:ext cx="2727499" cy="1284100"/>
          </a:xfrm>
          <a:prstGeom prst="rect">
            <a:avLst/>
          </a:prstGeom>
          <a:noFill/>
          <a:ln>
            <a:noFill/>
          </a:ln>
        </p:spPr>
      </p:pic>
      <p:sp>
        <p:nvSpPr>
          <p:cNvPr id="430" name="Google Shape;430;p31"/>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Présentation</a:t>
            </a:r>
            <a:endParaRPr/>
          </a:p>
        </p:txBody>
      </p:sp>
      <p:sp>
        <p:nvSpPr>
          <p:cNvPr id="141" name="Google Shape;141;p14"/>
          <p:cNvSpPr txBox="1">
            <a:spLocks noGrp="1"/>
          </p:cNvSpPr>
          <p:nvPr>
            <p:ph type="body" idx="1"/>
          </p:nvPr>
        </p:nvSpPr>
        <p:spPr>
          <a:xfrm>
            <a:off x="1508400" y="1567550"/>
            <a:ext cx="6127200" cy="29112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fr"/>
              <a:t>Objectif du cours : Découvrir les différentes Blockchain qui nous entourent, leur écosystème et leur importance aujourd’hui dans le monde de l’entreprise.</a:t>
            </a:r>
            <a:endParaRPr/>
          </a:p>
          <a:p>
            <a:pPr marL="0" lvl="0" indent="0" algn="just" rtl="0">
              <a:spcBef>
                <a:spcPts val="1200"/>
              </a:spcBef>
              <a:spcAft>
                <a:spcPts val="0"/>
              </a:spcAft>
              <a:buNone/>
            </a:pPr>
            <a:endParaRPr/>
          </a:p>
          <a:p>
            <a:pPr marL="0" lvl="0" indent="0" algn="just" rtl="0">
              <a:spcBef>
                <a:spcPts val="1200"/>
              </a:spcBef>
              <a:spcAft>
                <a:spcPts val="0"/>
              </a:spcAft>
              <a:buNone/>
            </a:pPr>
            <a:r>
              <a:rPr lang="fr">
                <a:solidFill>
                  <a:srgbClr val="00FF00"/>
                </a:solidFill>
              </a:rPr>
              <a:t>Ce que vous allez apprendre dans ce cours :</a:t>
            </a:r>
            <a:r>
              <a:rPr lang="fr"/>
              <a:t> Comprendre l’utilité et les fondamentaux des Blockchain et des outils associés, crypto-monnaies, NFT etc…</a:t>
            </a:r>
            <a:endParaRPr/>
          </a:p>
          <a:p>
            <a:pPr marL="0" lvl="0" indent="0" algn="just" rtl="0">
              <a:spcBef>
                <a:spcPts val="1200"/>
              </a:spcBef>
              <a:spcAft>
                <a:spcPts val="0"/>
              </a:spcAft>
              <a:buNone/>
            </a:pPr>
            <a:endParaRPr/>
          </a:p>
          <a:p>
            <a:pPr marL="0" lvl="0" indent="0" algn="just" rtl="0">
              <a:spcBef>
                <a:spcPts val="1200"/>
              </a:spcBef>
              <a:spcAft>
                <a:spcPts val="0"/>
              </a:spcAft>
              <a:buNone/>
            </a:pPr>
            <a:r>
              <a:rPr lang="fr">
                <a:solidFill>
                  <a:srgbClr val="FF0000"/>
                </a:solidFill>
              </a:rPr>
              <a:t>Ce que vous n’allez pas apprendre à faire dans ce cours :</a:t>
            </a:r>
            <a:r>
              <a:rPr lang="fr"/>
              <a:t> Devenir riche grâce aux crypto-monnaies.</a:t>
            </a:r>
            <a:endParaRPr/>
          </a:p>
          <a:p>
            <a:pPr marL="0" lvl="0" indent="0" algn="just" rtl="0">
              <a:spcBef>
                <a:spcPts val="1200"/>
              </a:spcBef>
              <a:spcAft>
                <a:spcPts val="1200"/>
              </a:spcAft>
              <a:buNone/>
            </a:pPr>
            <a:endParaRPr/>
          </a:p>
        </p:txBody>
      </p:sp>
      <p:sp>
        <p:nvSpPr>
          <p:cNvPr id="142" name="Google Shape;142;p14"/>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à la Blockchain</a:t>
            </a:r>
            <a:endParaRPr/>
          </a:p>
        </p:txBody>
      </p:sp>
      <p:sp>
        <p:nvSpPr>
          <p:cNvPr id="436" name="Google Shape;436;p32"/>
          <p:cNvSpPr txBox="1">
            <a:spLocks noGrp="1"/>
          </p:cNvSpPr>
          <p:nvPr>
            <p:ph type="body" idx="1"/>
          </p:nvPr>
        </p:nvSpPr>
        <p:spPr>
          <a:xfrm>
            <a:off x="846200" y="2278925"/>
            <a:ext cx="4643100" cy="22725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En Juillet 2015, Vitalik Buterin crée le protocole ETHEREUM</a:t>
            </a:r>
            <a:endParaRPr/>
          </a:p>
          <a:p>
            <a:pPr marL="0" lvl="0" indent="0" algn="just" rtl="0">
              <a:spcBef>
                <a:spcPts val="1200"/>
              </a:spcBef>
              <a:spcAft>
                <a:spcPts val="0"/>
              </a:spcAft>
              <a:buNone/>
            </a:pPr>
            <a:r>
              <a:rPr lang="fr"/>
              <a:t>Ce dernier supporte les “smarts contracts”, des programmes informatiques irrévocables qui exécutent un ensemble d’instructions prédéfinies.</a:t>
            </a:r>
            <a:endParaRPr/>
          </a:p>
          <a:p>
            <a:pPr marL="0" lvl="0" indent="0" algn="just" rtl="0">
              <a:spcBef>
                <a:spcPts val="1200"/>
              </a:spcBef>
              <a:spcAft>
                <a:spcPts val="1200"/>
              </a:spcAft>
              <a:buNone/>
            </a:pPr>
            <a:endParaRPr/>
          </a:p>
        </p:txBody>
      </p:sp>
      <p:sp>
        <p:nvSpPr>
          <p:cNvPr id="437" name="Google Shape;437;p32"/>
          <p:cNvSpPr/>
          <p:nvPr/>
        </p:nvSpPr>
        <p:spPr>
          <a:xfrm>
            <a:off x="1503225" y="1193900"/>
            <a:ext cx="6833100" cy="42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 name="Google Shape;438;p32"/>
          <p:cNvCxnSpPr/>
          <p:nvPr/>
        </p:nvCxnSpPr>
        <p:spPr>
          <a:xfrm>
            <a:off x="3140250" y="1411150"/>
            <a:ext cx="0" cy="509400"/>
          </a:xfrm>
          <a:prstGeom prst="straightConnector1">
            <a:avLst/>
          </a:prstGeom>
          <a:noFill/>
          <a:ln w="38100" cap="flat" cmpd="sng">
            <a:solidFill>
              <a:srgbClr val="FF0000"/>
            </a:solidFill>
            <a:prstDash val="solid"/>
            <a:round/>
            <a:headEnd type="none" w="med" len="med"/>
            <a:tailEnd type="none" w="med" len="med"/>
          </a:ln>
        </p:spPr>
      </p:cxnSp>
      <p:sp>
        <p:nvSpPr>
          <p:cNvPr id="439" name="Google Shape;439;p32"/>
          <p:cNvSpPr txBox="1"/>
          <p:nvPr/>
        </p:nvSpPr>
        <p:spPr>
          <a:xfrm>
            <a:off x="2667600" y="1889850"/>
            <a:ext cx="1131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a:solidFill>
                  <a:srgbClr val="FF0000"/>
                </a:solidFill>
                <a:latin typeface="Lato"/>
                <a:ea typeface="Lato"/>
                <a:cs typeface="Lato"/>
                <a:sym typeface="Lato"/>
              </a:rPr>
              <a:t>Juillet 2015</a:t>
            </a:r>
            <a:endParaRPr sz="900">
              <a:solidFill>
                <a:srgbClr val="FF0000"/>
              </a:solidFill>
              <a:latin typeface="Lato"/>
              <a:ea typeface="Lato"/>
              <a:cs typeface="Lato"/>
              <a:sym typeface="Lato"/>
            </a:endParaRPr>
          </a:p>
        </p:txBody>
      </p:sp>
      <p:pic>
        <p:nvPicPr>
          <p:cNvPr id="440" name="Google Shape;440;p32"/>
          <p:cNvPicPr preferRelativeResize="0"/>
          <p:nvPr/>
        </p:nvPicPr>
        <p:blipFill>
          <a:blip r:embed="rId3">
            <a:alphaModFix/>
          </a:blip>
          <a:stretch>
            <a:fillRect/>
          </a:stretch>
        </p:blipFill>
        <p:spPr>
          <a:xfrm>
            <a:off x="5670825" y="2147575"/>
            <a:ext cx="2897274" cy="2172950"/>
          </a:xfrm>
          <a:prstGeom prst="rect">
            <a:avLst/>
          </a:prstGeom>
          <a:noFill/>
          <a:ln>
            <a:noFill/>
          </a:ln>
        </p:spPr>
      </p:pic>
      <p:sp>
        <p:nvSpPr>
          <p:cNvPr id="441" name="Google Shape;441;p32"/>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à la Blockchain</a:t>
            </a:r>
            <a:endParaRPr/>
          </a:p>
        </p:txBody>
      </p:sp>
      <p:sp>
        <p:nvSpPr>
          <p:cNvPr id="447" name="Google Shape;447;p33"/>
          <p:cNvSpPr txBox="1">
            <a:spLocks noGrp="1"/>
          </p:cNvSpPr>
          <p:nvPr>
            <p:ph type="body" idx="1"/>
          </p:nvPr>
        </p:nvSpPr>
        <p:spPr>
          <a:xfrm>
            <a:off x="846200" y="2278925"/>
            <a:ext cx="4643100" cy="22725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fr"/>
              <a:t>En Décembre 2017, des contrats à terme sur Bitcoin sont lancés, de nouveaux produits financiers arrivent et font monter le cours du Bitcoin à 20.000 $</a:t>
            </a:r>
            <a:endParaRPr/>
          </a:p>
        </p:txBody>
      </p:sp>
      <p:sp>
        <p:nvSpPr>
          <p:cNvPr id="448" name="Google Shape;448;p33"/>
          <p:cNvSpPr/>
          <p:nvPr/>
        </p:nvSpPr>
        <p:spPr>
          <a:xfrm>
            <a:off x="1503225" y="1193900"/>
            <a:ext cx="6833100" cy="42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 name="Google Shape;449;p33"/>
          <p:cNvCxnSpPr/>
          <p:nvPr/>
        </p:nvCxnSpPr>
        <p:spPr>
          <a:xfrm>
            <a:off x="3673650" y="1411150"/>
            <a:ext cx="0" cy="509400"/>
          </a:xfrm>
          <a:prstGeom prst="straightConnector1">
            <a:avLst/>
          </a:prstGeom>
          <a:noFill/>
          <a:ln w="38100" cap="flat" cmpd="sng">
            <a:solidFill>
              <a:srgbClr val="FF0000"/>
            </a:solidFill>
            <a:prstDash val="solid"/>
            <a:round/>
            <a:headEnd type="none" w="med" len="med"/>
            <a:tailEnd type="none" w="med" len="med"/>
          </a:ln>
        </p:spPr>
      </p:cxnSp>
      <p:sp>
        <p:nvSpPr>
          <p:cNvPr id="450" name="Google Shape;450;p33"/>
          <p:cNvSpPr txBox="1"/>
          <p:nvPr/>
        </p:nvSpPr>
        <p:spPr>
          <a:xfrm>
            <a:off x="3201000" y="1889850"/>
            <a:ext cx="1131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a:solidFill>
                  <a:srgbClr val="FF0000"/>
                </a:solidFill>
                <a:latin typeface="Lato"/>
                <a:ea typeface="Lato"/>
                <a:cs typeface="Lato"/>
                <a:sym typeface="Lato"/>
              </a:rPr>
              <a:t>Décembre 2017</a:t>
            </a:r>
            <a:endParaRPr sz="900">
              <a:solidFill>
                <a:srgbClr val="FF0000"/>
              </a:solidFill>
              <a:latin typeface="Lato"/>
              <a:ea typeface="Lato"/>
              <a:cs typeface="Lato"/>
              <a:sym typeface="Lato"/>
            </a:endParaRPr>
          </a:p>
        </p:txBody>
      </p:sp>
      <p:pic>
        <p:nvPicPr>
          <p:cNvPr id="451" name="Google Shape;451;p33"/>
          <p:cNvPicPr preferRelativeResize="0"/>
          <p:nvPr/>
        </p:nvPicPr>
        <p:blipFill>
          <a:blip r:embed="rId3">
            <a:alphaModFix/>
          </a:blip>
          <a:stretch>
            <a:fillRect/>
          </a:stretch>
        </p:blipFill>
        <p:spPr>
          <a:xfrm>
            <a:off x="5537375" y="2070650"/>
            <a:ext cx="3349901" cy="2159988"/>
          </a:xfrm>
          <a:prstGeom prst="rect">
            <a:avLst/>
          </a:prstGeom>
          <a:noFill/>
          <a:ln>
            <a:noFill/>
          </a:ln>
        </p:spPr>
      </p:pic>
      <p:sp>
        <p:nvSpPr>
          <p:cNvPr id="452" name="Google Shape;452;p33"/>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à la Blockchain</a:t>
            </a:r>
            <a:endParaRPr/>
          </a:p>
        </p:txBody>
      </p:sp>
      <p:sp>
        <p:nvSpPr>
          <p:cNvPr id="458" name="Google Shape;458;p34"/>
          <p:cNvSpPr txBox="1">
            <a:spLocks noGrp="1"/>
          </p:cNvSpPr>
          <p:nvPr>
            <p:ph type="body" idx="1"/>
          </p:nvPr>
        </p:nvSpPr>
        <p:spPr>
          <a:xfrm>
            <a:off x="846200" y="2278925"/>
            <a:ext cx="4643100" cy="22725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Entre 2018 et 2019, de nouvelles entreprises et institutionnels entrent sur le marché. </a:t>
            </a:r>
            <a:endParaRPr/>
          </a:p>
          <a:p>
            <a:pPr marL="0" lvl="0" indent="0" algn="just" rtl="0">
              <a:spcBef>
                <a:spcPts val="1200"/>
              </a:spcBef>
              <a:spcAft>
                <a:spcPts val="0"/>
              </a:spcAft>
              <a:buNone/>
            </a:pPr>
            <a:r>
              <a:rPr lang="fr"/>
              <a:t>MicroStrategy, BlackRock.. </a:t>
            </a:r>
            <a:endParaRPr/>
          </a:p>
          <a:p>
            <a:pPr marL="0" lvl="0" indent="0" algn="just" rtl="0">
              <a:spcBef>
                <a:spcPts val="1200"/>
              </a:spcBef>
              <a:spcAft>
                <a:spcPts val="1200"/>
              </a:spcAft>
              <a:buNone/>
            </a:pPr>
            <a:r>
              <a:rPr lang="fr"/>
              <a:t>Le Bitcoin repasse sous la barre des 6000 $ suite à leur arrivée.</a:t>
            </a:r>
            <a:endParaRPr/>
          </a:p>
        </p:txBody>
      </p:sp>
      <p:sp>
        <p:nvSpPr>
          <p:cNvPr id="459" name="Google Shape;459;p34"/>
          <p:cNvSpPr/>
          <p:nvPr/>
        </p:nvSpPr>
        <p:spPr>
          <a:xfrm>
            <a:off x="1503225" y="1193900"/>
            <a:ext cx="6833100" cy="42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 name="Google Shape;460;p34"/>
          <p:cNvCxnSpPr/>
          <p:nvPr/>
        </p:nvCxnSpPr>
        <p:spPr>
          <a:xfrm>
            <a:off x="4283250" y="1411150"/>
            <a:ext cx="0" cy="509400"/>
          </a:xfrm>
          <a:prstGeom prst="straightConnector1">
            <a:avLst/>
          </a:prstGeom>
          <a:noFill/>
          <a:ln w="228600" cap="flat" cmpd="sng">
            <a:solidFill>
              <a:srgbClr val="FF0000"/>
            </a:solidFill>
            <a:prstDash val="solid"/>
            <a:round/>
            <a:headEnd type="none" w="med" len="med"/>
            <a:tailEnd type="none" w="med" len="med"/>
          </a:ln>
        </p:spPr>
      </p:cxnSp>
      <p:sp>
        <p:nvSpPr>
          <p:cNvPr id="461" name="Google Shape;461;p34"/>
          <p:cNvSpPr txBox="1"/>
          <p:nvPr/>
        </p:nvSpPr>
        <p:spPr>
          <a:xfrm>
            <a:off x="3810600" y="1889850"/>
            <a:ext cx="1131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a:solidFill>
                  <a:srgbClr val="FF0000"/>
                </a:solidFill>
                <a:latin typeface="Lato"/>
                <a:ea typeface="Lato"/>
                <a:cs typeface="Lato"/>
                <a:sym typeface="Lato"/>
              </a:rPr>
              <a:t>2018 - 2019</a:t>
            </a:r>
            <a:endParaRPr sz="900">
              <a:solidFill>
                <a:srgbClr val="FF0000"/>
              </a:solidFill>
              <a:latin typeface="Lato"/>
              <a:ea typeface="Lato"/>
              <a:cs typeface="Lato"/>
              <a:sym typeface="Lato"/>
            </a:endParaRPr>
          </a:p>
        </p:txBody>
      </p:sp>
      <p:pic>
        <p:nvPicPr>
          <p:cNvPr id="462" name="Google Shape;462;p34"/>
          <p:cNvPicPr preferRelativeResize="0"/>
          <p:nvPr/>
        </p:nvPicPr>
        <p:blipFill>
          <a:blip r:embed="rId3">
            <a:alphaModFix/>
          </a:blip>
          <a:stretch>
            <a:fillRect/>
          </a:stretch>
        </p:blipFill>
        <p:spPr>
          <a:xfrm>
            <a:off x="6163425" y="1757625"/>
            <a:ext cx="2047875" cy="1447800"/>
          </a:xfrm>
          <a:prstGeom prst="rect">
            <a:avLst/>
          </a:prstGeom>
          <a:noFill/>
          <a:ln>
            <a:noFill/>
          </a:ln>
        </p:spPr>
      </p:pic>
      <p:pic>
        <p:nvPicPr>
          <p:cNvPr id="463" name="Google Shape;463;p34"/>
          <p:cNvPicPr preferRelativeResize="0"/>
          <p:nvPr/>
        </p:nvPicPr>
        <p:blipFill>
          <a:blip r:embed="rId4">
            <a:alphaModFix/>
          </a:blip>
          <a:stretch>
            <a:fillRect/>
          </a:stretch>
        </p:blipFill>
        <p:spPr>
          <a:xfrm>
            <a:off x="5668477" y="3577226"/>
            <a:ext cx="3037774" cy="1057150"/>
          </a:xfrm>
          <a:prstGeom prst="rect">
            <a:avLst/>
          </a:prstGeom>
          <a:noFill/>
          <a:ln>
            <a:noFill/>
          </a:ln>
        </p:spPr>
      </p:pic>
      <p:sp>
        <p:nvSpPr>
          <p:cNvPr id="464" name="Google Shape;464;p34"/>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à la Blockchain</a:t>
            </a:r>
            <a:endParaRPr/>
          </a:p>
        </p:txBody>
      </p:sp>
      <p:sp>
        <p:nvSpPr>
          <p:cNvPr id="470" name="Google Shape;470;p35"/>
          <p:cNvSpPr txBox="1">
            <a:spLocks noGrp="1"/>
          </p:cNvSpPr>
          <p:nvPr>
            <p:ph type="body" idx="1"/>
          </p:nvPr>
        </p:nvSpPr>
        <p:spPr>
          <a:xfrm>
            <a:off x="846200" y="2278925"/>
            <a:ext cx="4643100" cy="22725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fr"/>
              <a:t>En novembre 2020, Paypal ouvre un service d’achat et de vente de Bitcoin aux Etats-Unis.</a:t>
            </a:r>
            <a:endParaRPr/>
          </a:p>
        </p:txBody>
      </p:sp>
      <p:sp>
        <p:nvSpPr>
          <p:cNvPr id="471" name="Google Shape;471;p35"/>
          <p:cNvSpPr/>
          <p:nvPr/>
        </p:nvSpPr>
        <p:spPr>
          <a:xfrm>
            <a:off x="1503225" y="1193900"/>
            <a:ext cx="6833100" cy="42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 name="Google Shape;472;p35"/>
          <p:cNvCxnSpPr/>
          <p:nvPr/>
        </p:nvCxnSpPr>
        <p:spPr>
          <a:xfrm>
            <a:off x="4816650" y="1411150"/>
            <a:ext cx="0" cy="509400"/>
          </a:xfrm>
          <a:prstGeom prst="straightConnector1">
            <a:avLst/>
          </a:prstGeom>
          <a:noFill/>
          <a:ln w="38100" cap="flat" cmpd="sng">
            <a:solidFill>
              <a:srgbClr val="FF0000"/>
            </a:solidFill>
            <a:prstDash val="solid"/>
            <a:round/>
            <a:headEnd type="none" w="med" len="med"/>
            <a:tailEnd type="none" w="med" len="med"/>
          </a:ln>
        </p:spPr>
      </p:cxnSp>
      <p:sp>
        <p:nvSpPr>
          <p:cNvPr id="473" name="Google Shape;473;p35"/>
          <p:cNvSpPr txBox="1"/>
          <p:nvPr/>
        </p:nvSpPr>
        <p:spPr>
          <a:xfrm>
            <a:off x="4344000" y="1889850"/>
            <a:ext cx="1131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a:solidFill>
                  <a:srgbClr val="FF0000"/>
                </a:solidFill>
                <a:latin typeface="Lato"/>
                <a:ea typeface="Lato"/>
                <a:cs typeface="Lato"/>
                <a:sym typeface="Lato"/>
              </a:rPr>
              <a:t>Novembre 2020</a:t>
            </a:r>
            <a:endParaRPr sz="900">
              <a:solidFill>
                <a:srgbClr val="FF0000"/>
              </a:solidFill>
              <a:latin typeface="Lato"/>
              <a:ea typeface="Lato"/>
              <a:cs typeface="Lato"/>
              <a:sym typeface="Lato"/>
            </a:endParaRPr>
          </a:p>
        </p:txBody>
      </p:sp>
      <p:pic>
        <p:nvPicPr>
          <p:cNvPr id="474" name="Google Shape;474;p35"/>
          <p:cNvPicPr preferRelativeResize="0"/>
          <p:nvPr/>
        </p:nvPicPr>
        <p:blipFill>
          <a:blip r:embed="rId3">
            <a:alphaModFix/>
          </a:blip>
          <a:stretch>
            <a:fillRect/>
          </a:stretch>
        </p:blipFill>
        <p:spPr>
          <a:xfrm>
            <a:off x="6101725" y="2205500"/>
            <a:ext cx="2419350" cy="2419350"/>
          </a:xfrm>
          <a:prstGeom prst="rect">
            <a:avLst/>
          </a:prstGeom>
          <a:noFill/>
          <a:ln>
            <a:noFill/>
          </a:ln>
        </p:spPr>
      </p:pic>
      <p:sp>
        <p:nvSpPr>
          <p:cNvPr id="475" name="Google Shape;475;p35"/>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à la Blockchain</a:t>
            </a:r>
            <a:endParaRPr/>
          </a:p>
        </p:txBody>
      </p:sp>
      <p:sp>
        <p:nvSpPr>
          <p:cNvPr id="481" name="Google Shape;481;p36"/>
          <p:cNvSpPr txBox="1">
            <a:spLocks noGrp="1"/>
          </p:cNvSpPr>
          <p:nvPr>
            <p:ph type="body" idx="1"/>
          </p:nvPr>
        </p:nvSpPr>
        <p:spPr>
          <a:xfrm>
            <a:off x="846200" y="2278925"/>
            <a:ext cx="4643100" cy="22725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fr"/>
              <a:t>En septembre 2021, le Salvador donne un cours légal au Bitcoin, il devient une monnaie légale au même titre que le dollar et donc un moyen de paiement.</a:t>
            </a:r>
            <a:endParaRPr/>
          </a:p>
        </p:txBody>
      </p:sp>
      <p:sp>
        <p:nvSpPr>
          <p:cNvPr id="482" name="Google Shape;482;p36"/>
          <p:cNvSpPr/>
          <p:nvPr/>
        </p:nvSpPr>
        <p:spPr>
          <a:xfrm>
            <a:off x="1503225" y="1193900"/>
            <a:ext cx="6833100" cy="42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 name="Google Shape;483;p36"/>
          <p:cNvCxnSpPr/>
          <p:nvPr/>
        </p:nvCxnSpPr>
        <p:spPr>
          <a:xfrm>
            <a:off x="5350050" y="1411150"/>
            <a:ext cx="0" cy="509400"/>
          </a:xfrm>
          <a:prstGeom prst="straightConnector1">
            <a:avLst/>
          </a:prstGeom>
          <a:noFill/>
          <a:ln w="38100" cap="flat" cmpd="sng">
            <a:solidFill>
              <a:srgbClr val="FF0000"/>
            </a:solidFill>
            <a:prstDash val="solid"/>
            <a:round/>
            <a:headEnd type="none" w="med" len="med"/>
            <a:tailEnd type="none" w="med" len="med"/>
          </a:ln>
        </p:spPr>
      </p:cxnSp>
      <p:sp>
        <p:nvSpPr>
          <p:cNvPr id="484" name="Google Shape;484;p36"/>
          <p:cNvSpPr txBox="1"/>
          <p:nvPr/>
        </p:nvSpPr>
        <p:spPr>
          <a:xfrm>
            <a:off x="4877400" y="1889850"/>
            <a:ext cx="1131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a:solidFill>
                  <a:srgbClr val="FF0000"/>
                </a:solidFill>
                <a:latin typeface="Lato"/>
                <a:ea typeface="Lato"/>
                <a:cs typeface="Lato"/>
                <a:sym typeface="Lato"/>
              </a:rPr>
              <a:t>7 septembre 2021</a:t>
            </a:r>
            <a:endParaRPr sz="900">
              <a:solidFill>
                <a:srgbClr val="FF0000"/>
              </a:solidFill>
              <a:latin typeface="Lato"/>
              <a:ea typeface="Lato"/>
              <a:cs typeface="Lato"/>
              <a:sym typeface="Lato"/>
            </a:endParaRPr>
          </a:p>
        </p:txBody>
      </p:sp>
      <p:pic>
        <p:nvPicPr>
          <p:cNvPr id="485" name="Google Shape;485;p36"/>
          <p:cNvPicPr preferRelativeResize="0"/>
          <p:nvPr/>
        </p:nvPicPr>
        <p:blipFill>
          <a:blip r:embed="rId3">
            <a:alphaModFix/>
          </a:blip>
          <a:stretch>
            <a:fillRect/>
          </a:stretch>
        </p:blipFill>
        <p:spPr>
          <a:xfrm>
            <a:off x="5641700" y="2365350"/>
            <a:ext cx="3349901" cy="1903860"/>
          </a:xfrm>
          <a:prstGeom prst="rect">
            <a:avLst/>
          </a:prstGeom>
          <a:noFill/>
          <a:ln>
            <a:noFill/>
          </a:ln>
        </p:spPr>
      </p:pic>
      <p:sp>
        <p:nvSpPr>
          <p:cNvPr id="486" name="Google Shape;486;p36"/>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à la Blockchain</a:t>
            </a:r>
            <a:endParaRPr/>
          </a:p>
        </p:txBody>
      </p:sp>
      <p:sp>
        <p:nvSpPr>
          <p:cNvPr id="492" name="Google Shape;492;p37"/>
          <p:cNvSpPr txBox="1">
            <a:spLocks noGrp="1"/>
          </p:cNvSpPr>
          <p:nvPr>
            <p:ph type="body" idx="1"/>
          </p:nvPr>
        </p:nvSpPr>
        <p:spPr>
          <a:xfrm>
            <a:off x="846200" y="2278925"/>
            <a:ext cx="4643100" cy="22725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fr"/>
              <a:t>En juillet 2022, le plus casse du siècle fait perdre 560 millions d’Euros à Axie Infinity sur la blockchain Ronin.</a:t>
            </a:r>
            <a:endParaRPr/>
          </a:p>
        </p:txBody>
      </p:sp>
      <p:sp>
        <p:nvSpPr>
          <p:cNvPr id="493" name="Google Shape;493;p37"/>
          <p:cNvSpPr/>
          <p:nvPr/>
        </p:nvSpPr>
        <p:spPr>
          <a:xfrm>
            <a:off x="1503225" y="1193900"/>
            <a:ext cx="6833100" cy="42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37"/>
          <p:cNvCxnSpPr/>
          <p:nvPr/>
        </p:nvCxnSpPr>
        <p:spPr>
          <a:xfrm>
            <a:off x="6112050" y="1411150"/>
            <a:ext cx="0" cy="509400"/>
          </a:xfrm>
          <a:prstGeom prst="straightConnector1">
            <a:avLst/>
          </a:prstGeom>
          <a:noFill/>
          <a:ln w="38100" cap="flat" cmpd="sng">
            <a:solidFill>
              <a:srgbClr val="FF0000"/>
            </a:solidFill>
            <a:prstDash val="solid"/>
            <a:round/>
            <a:headEnd type="none" w="med" len="med"/>
            <a:tailEnd type="none" w="med" len="med"/>
          </a:ln>
        </p:spPr>
      </p:cxnSp>
      <p:sp>
        <p:nvSpPr>
          <p:cNvPr id="495" name="Google Shape;495;p37"/>
          <p:cNvSpPr txBox="1"/>
          <p:nvPr/>
        </p:nvSpPr>
        <p:spPr>
          <a:xfrm>
            <a:off x="5680875" y="1889850"/>
            <a:ext cx="1090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a:solidFill>
                  <a:srgbClr val="FF0000"/>
                </a:solidFill>
                <a:latin typeface="Lato"/>
                <a:ea typeface="Lato"/>
                <a:cs typeface="Lato"/>
                <a:sym typeface="Lato"/>
              </a:rPr>
              <a:t>Juillet 2022</a:t>
            </a:r>
            <a:endParaRPr sz="900">
              <a:solidFill>
                <a:srgbClr val="FF0000"/>
              </a:solidFill>
              <a:latin typeface="Lato"/>
              <a:ea typeface="Lato"/>
              <a:cs typeface="Lato"/>
              <a:sym typeface="Lato"/>
            </a:endParaRPr>
          </a:p>
        </p:txBody>
      </p:sp>
      <p:pic>
        <p:nvPicPr>
          <p:cNvPr id="496" name="Google Shape;496;p37"/>
          <p:cNvPicPr preferRelativeResize="0"/>
          <p:nvPr/>
        </p:nvPicPr>
        <p:blipFill>
          <a:blip r:embed="rId3">
            <a:alphaModFix/>
          </a:blip>
          <a:stretch>
            <a:fillRect/>
          </a:stretch>
        </p:blipFill>
        <p:spPr>
          <a:xfrm>
            <a:off x="5489300" y="2721350"/>
            <a:ext cx="3349900" cy="1759480"/>
          </a:xfrm>
          <a:prstGeom prst="rect">
            <a:avLst/>
          </a:prstGeom>
          <a:noFill/>
          <a:ln>
            <a:noFill/>
          </a:ln>
        </p:spPr>
      </p:pic>
      <p:sp>
        <p:nvSpPr>
          <p:cNvPr id="497" name="Google Shape;497;p37"/>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à la Blockchain</a:t>
            </a:r>
            <a:endParaRPr/>
          </a:p>
        </p:txBody>
      </p:sp>
      <p:sp>
        <p:nvSpPr>
          <p:cNvPr id="503" name="Google Shape;503;p38"/>
          <p:cNvSpPr txBox="1">
            <a:spLocks noGrp="1"/>
          </p:cNvSpPr>
          <p:nvPr>
            <p:ph type="body" idx="1"/>
          </p:nvPr>
        </p:nvSpPr>
        <p:spPr>
          <a:xfrm>
            <a:off x="846200" y="2278925"/>
            <a:ext cx="4643100" cy="22725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Novembre 2022, FTX fait faillite avec à son bord Sam Bankman Fried, le plus jeune milliardaire au monde.</a:t>
            </a:r>
            <a:endParaRPr/>
          </a:p>
          <a:p>
            <a:pPr marL="0" lvl="0" indent="0" algn="just" rtl="0">
              <a:spcBef>
                <a:spcPts val="1200"/>
              </a:spcBef>
              <a:spcAft>
                <a:spcPts val="1200"/>
              </a:spcAft>
              <a:buNone/>
            </a:pPr>
            <a:r>
              <a:rPr lang="fr"/>
              <a:t>Pertes estimées : 10,5 milliards de dollars.</a:t>
            </a:r>
            <a:endParaRPr/>
          </a:p>
        </p:txBody>
      </p:sp>
      <p:sp>
        <p:nvSpPr>
          <p:cNvPr id="504" name="Google Shape;504;p38"/>
          <p:cNvSpPr/>
          <p:nvPr/>
        </p:nvSpPr>
        <p:spPr>
          <a:xfrm>
            <a:off x="1503225" y="1193900"/>
            <a:ext cx="6833100" cy="42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 name="Google Shape;505;p38"/>
          <p:cNvCxnSpPr/>
          <p:nvPr/>
        </p:nvCxnSpPr>
        <p:spPr>
          <a:xfrm>
            <a:off x="6874050" y="1411150"/>
            <a:ext cx="0" cy="509400"/>
          </a:xfrm>
          <a:prstGeom prst="straightConnector1">
            <a:avLst/>
          </a:prstGeom>
          <a:noFill/>
          <a:ln w="38100" cap="flat" cmpd="sng">
            <a:solidFill>
              <a:srgbClr val="FF0000"/>
            </a:solidFill>
            <a:prstDash val="solid"/>
            <a:round/>
            <a:headEnd type="none" w="med" len="med"/>
            <a:tailEnd type="none" w="med" len="med"/>
          </a:ln>
        </p:spPr>
      </p:cxnSp>
      <p:sp>
        <p:nvSpPr>
          <p:cNvPr id="506" name="Google Shape;506;p38"/>
          <p:cNvSpPr txBox="1"/>
          <p:nvPr/>
        </p:nvSpPr>
        <p:spPr>
          <a:xfrm>
            <a:off x="6442875" y="1889850"/>
            <a:ext cx="1090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a:solidFill>
                  <a:srgbClr val="FF0000"/>
                </a:solidFill>
                <a:latin typeface="Lato"/>
                <a:ea typeface="Lato"/>
                <a:cs typeface="Lato"/>
                <a:sym typeface="Lato"/>
              </a:rPr>
              <a:t>Novembre 2022</a:t>
            </a:r>
            <a:endParaRPr sz="900">
              <a:solidFill>
                <a:srgbClr val="FF0000"/>
              </a:solidFill>
              <a:latin typeface="Lato"/>
              <a:ea typeface="Lato"/>
              <a:cs typeface="Lato"/>
              <a:sym typeface="Lato"/>
            </a:endParaRPr>
          </a:p>
        </p:txBody>
      </p:sp>
      <p:pic>
        <p:nvPicPr>
          <p:cNvPr id="507" name="Google Shape;507;p38"/>
          <p:cNvPicPr preferRelativeResize="0"/>
          <p:nvPr/>
        </p:nvPicPr>
        <p:blipFill>
          <a:blip r:embed="rId3">
            <a:alphaModFix/>
          </a:blip>
          <a:stretch>
            <a:fillRect/>
          </a:stretch>
        </p:blipFill>
        <p:spPr>
          <a:xfrm>
            <a:off x="5641700" y="2365350"/>
            <a:ext cx="3349899" cy="1758697"/>
          </a:xfrm>
          <a:prstGeom prst="rect">
            <a:avLst/>
          </a:prstGeom>
          <a:noFill/>
          <a:ln>
            <a:noFill/>
          </a:ln>
        </p:spPr>
      </p:pic>
      <p:sp>
        <p:nvSpPr>
          <p:cNvPr id="508" name="Google Shape;508;p38"/>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à la Blockchain</a:t>
            </a:r>
            <a:endParaRPr/>
          </a:p>
        </p:txBody>
      </p:sp>
      <p:sp>
        <p:nvSpPr>
          <p:cNvPr id="514" name="Google Shape;514;p39"/>
          <p:cNvSpPr txBox="1">
            <a:spLocks noGrp="1"/>
          </p:cNvSpPr>
          <p:nvPr>
            <p:ph type="body" idx="1"/>
          </p:nvPr>
        </p:nvSpPr>
        <p:spPr>
          <a:xfrm>
            <a:off x="955275" y="1767150"/>
            <a:ext cx="4478700" cy="2467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Toutes ces infos sont la partie immergée de l’iceberg.</a:t>
            </a:r>
            <a:endParaRPr/>
          </a:p>
          <a:p>
            <a:pPr marL="0" lvl="0" indent="0" algn="just" rtl="0">
              <a:spcBef>
                <a:spcPts val="1200"/>
              </a:spcBef>
              <a:spcAft>
                <a:spcPts val="0"/>
              </a:spcAft>
              <a:buNone/>
            </a:pPr>
            <a:endParaRPr/>
          </a:p>
          <a:p>
            <a:pPr marL="0" lvl="0" indent="0" algn="just" rtl="0">
              <a:spcBef>
                <a:spcPts val="1200"/>
              </a:spcBef>
              <a:spcAft>
                <a:spcPts val="0"/>
              </a:spcAft>
              <a:buNone/>
            </a:pPr>
            <a:r>
              <a:rPr lang="fr"/>
              <a:t>Aujourd’hui des centaines d’entreprises utilisent la technologie de la blockchain pour leur usage professionnel à différentes fins. </a:t>
            </a:r>
            <a:endParaRPr/>
          </a:p>
          <a:p>
            <a:pPr marL="0" lvl="0" indent="0" algn="just" rtl="0">
              <a:spcBef>
                <a:spcPts val="1200"/>
              </a:spcBef>
              <a:spcAft>
                <a:spcPts val="0"/>
              </a:spcAft>
              <a:buNone/>
            </a:pPr>
            <a:r>
              <a:rPr lang="fr"/>
              <a:t>Traçabilité, sauvegarde, contrats…</a:t>
            </a:r>
            <a:endParaRPr/>
          </a:p>
          <a:p>
            <a:pPr marL="0" lvl="0" indent="0" algn="just" rtl="0">
              <a:spcBef>
                <a:spcPts val="1200"/>
              </a:spcBef>
              <a:spcAft>
                <a:spcPts val="1200"/>
              </a:spcAft>
              <a:buNone/>
            </a:pPr>
            <a:endParaRPr/>
          </a:p>
        </p:txBody>
      </p:sp>
      <p:pic>
        <p:nvPicPr>
          <p:cNvPr id="515" name="Google Shape;515;p39"/>
          <p:cNvPicPr preferRelativeResize="0"/>
          <p:nvPr/>
        </p:nvPicPr>
        <p:blipFill>
          <a:blip r:embed="rId3">
            <a:alphaModFix/>
          </a:blip>
          <a:stretch>
            <a:fillRect/>
          </a:stretch>
        </p:blipFill>
        <p:spPr>
          <a:xfrm>
            <a:off x="5482025" y="1767150"/>
            <a:ext cx="3343850" cy="1879550"/>
          </a:xfrm>
          <a:prstGeom prst="rect">
            <a:avLst/>
          </a:prstGeom>
          <a:noFill/>
          <a:ln>
            <a:noFill/>
          </a:ln>
        </p:spPr>
      </p:pic>
      <p:sp>
        <p:nvSpPr>
          <p:cNvPr id="516" name="Google Shape;516;p39"/>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40"/>
          <p:cNvSpPr txBox="1">
            <a:spLocks noGrp="1"/>
          </p:cNvSpPr>
          <p:nvPr>
            <p:ph type="body" idx="1"/>
          </p:nvPr>
        </p:nvSpPr>
        <p:spPr>
          <a:xfrm>
            <a:off x="992100" y="2347800"/>
            <a:ext cx="6933000" cy="15798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fr" sz="2400"/>
              <a:t>Finalement, c’est quoi une blockchain ?</a:t>
            </a:r>
            <a:endParaRPr sz="2400"/>
          </a:p>
        </p:txBody>
      </p:sp>
      <p:sp>
        <p:nvSpPr>
          <p:cNvPr id="522" name="Google Shape;522;p40"/>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Définition</a:t>
            </a:r>
            <a:endParaRPr/>
          </a:p>
        </p:txBody>
      </p:sp>
      <p:sp>
        <p:nvSpPr>
          <p:cNvPr id="528" name="Google Shape;528;p41"/>
          <p:cNvSpPr txBox="1">
            <a:spLocks noGrp="1"/>
          </p:cNvSpPr>
          <p:nvPr>
            <p:ph type="body" idx="1"/>
          </p:nvPr>
        </p:nvSpPr>
        <p:spPr>
          <a:xfrm>
            <a:off x="1297500" y="1567550"/>
            <a:ext cx="7038900" cy="893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t>“Une chaîne de blocs (ou blockchain) est une technologie de stockage et de transmission d’informations prenant la forme d’une base de données. Elle fonctionne sans organe central de contrôle. Elle est partagée simultanément avec tous ses utilisateurs.”</a:t>
            </a:r>
            <a:endParaRPr/>
          </a:p>
        </p:txBody>
      </p:sp>
      <p:sp>
        <p:nvSpPr>
          <p:cNvPr id="529" name="Google Shape;529;p41"/>
          <p:cNvSpPr txBox="1"/>
          <p:nvPr/>
        </p:nvSpPr>
        <p:spPr>
          <a:xfrm>
            <a:off x="6401200" y="2483300"/>
            <a:ext cx="201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i="1">
                <a:solidFill>
                  <a:schemeClr val="lt1"/>
                </a:solidFill>
                <a:latin typeface="Lato"/>
                <a:ea typeface="Lato"/>
                <a:cs typeface="Lato"/>
                <a:sym typeface="Lato"/>
              </a:rPr>
              <a:t>economie.gouv.fr</a:t>
            </a:r>
            <a:endParaRPr i="1">
              <a:solidFill>
                <a:schemeClr val="lt1"/>
              </a:solidFill>
              <a:latin typeface="Lato"/>
              <a:ea typeface="Lato"/>
              <a:cs typeface="Lato"/>
              <a:sym typeface="Lato"/>
            </a:endParaRPr>
          </a:p>
        </p:txBody>
      </p:sp>
      <p:sp>
        <p:nvSpPr>
          <p:cNvPr id="530" name="Google Shape;530;p41"/>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Présentation</a:t>
            </a:r>
            <a:endParaRPr/>
          </a:p>
        </p:txBody>
      </p:sp>
      <p:sp>
        <p:nvSpPr>
          <p:cNvPr id="148" name="Google Shape;148;p15"/>
          <p:cNvSpPr/>
          <p:nvPr/>
        </p:nvSpPr>
        <p:spPr>
          <a:xfrm>
            <a:off x="3207013" y="2480738"/>
            <a:ext cx="2729970" cy="1096416"/>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Blockchain</a:t>
            </a:r>
            <a:endParaRPr sz="2500"/>
          </a:p>
        </p:txBody>
      </p:sp>
      <p:sp>
        <p:nvSpPr>
          <p:cNvPr id="149" name="Google Shape;149;p15"/>
          <p:cNvSpPr/>
          <p:nvPr/>
        </p:nvSpPr>
        <p:spPr>
          <a:xfrm>
            <a:off x="1405450" y="1426551"/>
            <a:ext cx="1850958" cy="807300"/>
          </a:xfrm>
          <a:prstGeom prst="flowChartTerminator">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700"/>
              <a:t>Mathématiques</a:t>
            </a:r>
            <a:endParaRPr sz="1700"/>
          </a:p>
        </p:txBody>
      </p:sp>
      <p:sp>
        <p:nvSpPr>
          <p:cNvPr id="150" name="Google Shape;150;p15"/>
          <p:cNvSpPr/>
          <p:nvPr/>
        </p:nvSpPr>
        <p:spPr>
          <a:xfrm>
            <a:off x="439350" y="2625301"/>
            <a:ext cx="1850958" cy="807300"/>
          </a:xfrm>
          <a:prstGeom prst="flowChartTerminator">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700"/>
              <a:t>Juridique</a:t>
            </a:r>
            <a:endParaRPr sz="1700"/>
          </a:p>
        </p:txBody>
      </p:sp>
      <p:sp>
        <p:nvSpPr>
          <p:cNvPr id="151" name="Google Shape;151;p15"/>
          <p:cNvSpPr/>
          <p:nvPr/>
        </p:nvSpPr>
        <p:spPr>
          <a:xfrm>
            <a:off x="1405450" y="3865301"/>
            <a:ext cx="1850958" cy="807300"/>
          </a:xfrm>
          <a:prstGeom prst="flowChartTerminator">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700"/>
              <a:t>Informatique</a:t>
            </a:r>
            <a:endParaRPr sz="1700"/>
          </a:p>
        </p:txBody>
      </p:sp>
      <p:sp>
        <p:nvSpPr>
          <p:cNvPr id="152" name="Google Shape;152;p15"/>
          <p:cNvSpPr/>
          <p:nvPr/>
        </p:nvSpPr>
        <p:spPr>
          <a:xfrm>
            <a:off x="5936975" y="1426551"/>
            <a:ext cx="1850958" cy="807300"/>
          </a:xfrm>
          <a:prstGeom prst="flowChartTerminator">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700"/>
              <a:t>Entreprises</a:t>
            </a:r>
            <a:endParaRPr sz="1700"/>
          </a:p>
        </p:txBody>
      </p:sp>
      <p:sp>
        <p:nvSpPr>
          <p:cNvPr id="153" name="Google Shape;153;p15"/>
          <p:cNvSpPr/>
          <p:nvPr/>
        </p:nvSpPr>
        <p:spPr>
          <a:xfrm>
            <a:off x="6853700" y="2625301"/>
            <a:ext cx="1850958" cy="807300"/>
          </a:xfrm>
          <a:prstGeom prst="flowChartTerminator">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700"/>
              <a:t>Politique</a:t>
            </a:r>
            <a:endParaRPr sz="1700"/>
          </a:p>
        </p:txBody>
      </p:sp>
      <p:sp>
        <p:nvSpPr>
          <p:cNvPr id="154" name="Google Shape;154;p15"/>
          <p:cNvSpPr/>
          <p:nvPr/>
        </p:nvSpPr>
        <p:spPr>
          <a:xfrm>
            <a:off x="5975975" y="3865301"/>
            <a:ext cx="1850958" cy="807300"/>
          </a:xfrm>
          <a:prstGeom prst="flowChartTerminator">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700"/>
              <a:t>Artistique</a:t>
            </a:r>
            <a:endParaRPr sz="1700"/>
          </a:p>
        </p:txBody>
      </p:sp>
      <p:cxnSp>
        <p:nvCxnSpPr>
          <p:cNvPr id="155" name="Google Shape;155;p15"/>
          <p:cNvCxnSpPr>
            <a:stCxn id="148" idx="0"/>
            <a:endCxn id="149" idx="3"/>
          </p:cNvCxnSpPr>
          <p:nvPr/>
        </p:nvCxnSpPr>
        <p:spPr>
          <a:xfrm rot="5400000" flipH="1">
            <a:off x="3589048" y="1497788"/>
            <a:ext cx="650400" cy="1315500"/>
          </a:xfrm>
          <a:prstGeom prst="curvedConnector2">
            <a:avLst/>
          </a:prstGeom>
          <a:noFill/>
          <a:ln w="38100" cap="flat" cmpd="sng">
            <a:solidFill>
              <a:schemeClr val="dk2"/>
            </a:solidFill>
            <a:prstDash val="solid"/>
            <a:round/>
            <a:headEnd type="none" w="med" len="med"/>
            <a:tailEnd type="stealth" w="med" len="med"/>
          </a:ln>
        </p:spPr>
      </p:cxnSp>
      <p:cxnSp>
        <p:nvCxnSpPr>
          <p:cNvPr id="156" name="Google Shape;156;p15"/>
          <p:cNvCxnSpPr>
            <a:stCxn id="150" idx="3"/>
            <a:endCxn id="148" idx="1"/>
          </p:cNvCxnSpPr>
          <p:nvPr/>
        </p:nvCxnSpPr>
        <p:spPr>
          <a:xfrm>
            <a:off x="2290308" y="3028951"/>
            <a:ext cx="916800" cy="600"/>
          </a:xfrm>
          <a:prstGeom prst="curvedConnector3">
            <a:avLst>
              <a:gd name="adj1" fmla="val 49995"/>
            </a:avLst>
          </a:prstGeom>
          <a:noFill/>
          <a:ln w="38100" cap="flat" cmpd="sng">
            <a:solidFill>
              <a:schemeClr val="dk2"/>
            </a:solidFill>
            <a:prstDash val="solid"/>
            <a:round/>
            <a:headEnd type="stealth" w="med" len="med"/>
            <a:tailEnd type="none" w="med" len="med"/>
          </a:ln>
        </p:spPr>
      </p:cxnSp>
      <p:cxnSp>
        <p:nvCxnSpPr>
          <p:cNvPr id="157" name="Google Shape;157;p15"/>
          <p:cNvCxnSpPr>
            <a:stCxn id="148" idx="2"/>
            <a:endCxn id="151" idx="3"/>
          </p:cNvCxnSpPr>
          <p:nvPr/>
        </p:nvCxnSpPr>
        <p:spPr>
          <a:xfrm rot="5400000">
            <a:off x="3568348" y="3265304"/>
            <a:ext cx="691800" cy="1315500"/>
          </a:xfrm>
          <a:prstGeom prst="curvedConnector2">
            <a:avLst/>
          </a:prstGeom>
          <a:noFill/>
          <a:ln w="38100" cap="flat" cmpd="sng">
            <a:solidFill>
              <a:schemeClr val="dk2"/>
            </a:solidFill>
            <a:prstDash val="solid"/>
            <a:round/>
            <a:headEnd type="none" w="med" len="med"/>
            <a:tailEnd type="triangle" w="med" len="med"/>
          </a:ln>
        </p:spPr>
      </p:cxnSp>
      <p:cxnSp>
        <p:nvCxnSpPr>
          <p:cNvPr id="158" name="Google Shape;158;p15"/>
          <p:cNvCxnSpPr>
            <a:stCxn id="148" idx="0"/>
            <a:endCxn id="152" idx="1"/>
          </p:cNvCxnSpPr>
          <p:nvPr/>
        </p:nvCxnSpPr>
        <p:spPr>
          <a:xfrm rot="-5400000">
            <a:off x="4929298" y="1473038"/>
            <a:ext cx="650400" cy="1365000"/>
          </a:xfrm>
          <a:prstGeom prst="curvedConnector2">
            <a:avLst/>
          </a:prstGeom>
          <a:noFill/>
          <a:ln w="38100" cap="flat" cmpd="sng">
            <a:solidFill>
              <a:schemeClr val="dk2"/>
            </a:solidFill>
            <a:prstDash val="solid"/>
            <a:round/>
            <a:headEnd type="none" w="med" len="med"/>
            <a:tailEnd type="stealth" w="med" len="med"/>
          </a:ln>
        </p:spPr>
      </p:cxnSp>
      <p:cxnSp>
        <p:nvCxnSpPr>
          <p:cNvPr id="159" name="Google Shape;159;p15"/>
          <p:cNvCxnSpPr>
            <a:stCxn id="148" idx="3"/>
            <a:endCxn id="153" idx="1"/>
          </p:cNvCxnSpPr>
          <p:nvPr/>
        </p:nvCxnSpPr>
        <p:spPr>
          <a:xfrm>
            <a:off x="5936983" y="3028946"/>
            <a:ext cx="916800" cy="0"/>
          </a:xfrm>
          <a:prstGeom prst="straightConnector1">
            <a:avLst/>
          </a:prstGeom>
          <a:noFill/>
          <a:ln w="38100" cap="flat" cmpd="sng">
            <a:solidFill>
              <a:schemeClr val="dk2"/>
            </a:solidFill>
            <a:prstDash val="solid"/>
            <a:round/>
            <a:headEnd type="none" w="med" len="med"/>
            <a:tailEnd type="triangle" w="med" len="med"/>
          </a:ln>
        </p:spPr>
      </p:cxnSp>
      <p:cxnSp>
        <p:nvCxnSpPr>
          <p:cNvPr id="160" name="Google Shape;160;p15"/>
          <p:cNvCxnSpPr>
            <a:stCxn id="148" idx="2"/>
            <a:endCxn id="154" idx="1"/>
          </p:cNvCxnSpPr>
          <p:nvPr/>
        </p:nvCxnSpPr>
        <p:spPr>
          <a:xfrm rot="-5400000" flipH="1">
            <a:off x="4928098" y="3221054"/>
            <a:ext cx="691800" cy="1404000"/>
          </a:xfrm>
          <a:prstGeom prst="curvedConnector2">
            <a:avLst/>
          </a:prstGeom>
          <a:noFill/>
          <a:ln w="38100" cap="flat" cmpd="sng">
            <a:solidFill>
              <a:schemeClr val="dk2"/>
            </a:solidFill>
            <a:prstDash val="solid"/>
            <a:round/>
            <a:headEnd type="none" w="med" len="med"/>
            <a:tailEnd type="stealth" w="med" len="med"/>
          </a:ln>
        </p:spPr>
      </p:cxnSp>
      <p:sp>
        <p:nvSpPr>
          <p:cNvPr id="161" name="Google Shape;161;p15"/>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Définition</a:t>
            </a:r>
            <a:endParaRPr/>
          </a:p>
        </p:txBody>
      </p:sp>
      <p:pic>
        <p:nvPicPr>
          <p:cNvPr id="536" name="Google Shape;536;p42"/>
          <p:cNvPicPr preferRelativeResize="0"/>
          <p:nvPr/>
        </p:nvPicPr>
        <p:blipFill>
          <a:blip r:embed="rId3">
            <a:alphaModFix/>
          </a:blip>
          <a:stretch>
            <a:fillRect/>
          </a:stretch>
        </p:blipFill>
        <p:spPr>
          <a:xfrm>
            <a:off x="1235709" y="951850"/>
            <a:ext cx="6492715" cy="3835651"/>
          </a:xfrm>
          <a:prstGeom prst="rect">
            <a:avLst/>
          </a:prstGeom>
          <a:noFill/>
          <a:ln>
            <a:noFill/>
          </a:ln>
        </p:spPr>
      </p:pic>
      <p:sp>
        <p:nvSpPr>
          <p:cNvPr id="537" name="Google Shape;537;p42"/>
          <p:cNvSpPr txBox="1"/>
          <p:nvPr/>
        </p:nvSpPr>
        <p:spPr>
          <a:xfrm>
            <a:off x="3472413" y="4711300"/>
            <a:ext cx="201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i="1">
                <a:solidFill>
                  <a:schemeClr val="lt1"/>
                </a:solidFill>
                <a:latin typeface="Lato"/>
                <a:ea typeface="Lato"/>
                <a:cs typeface="Lato"/>
                <a:sym typeface="Lato"/>
              </a:rPr>
              <a:t>economie.gouv.fr</a:t>
            </a:r>
            <a:endParaRPr i="1">
              <a:solidFill>
                <a:schemeClr val="lt1"/>
              </a:solidFill>
              <a:latin typeface="Lato"/>
              <a:ea typeface="Lato"/>
              <a:cs typeface="Lato"/>
              <a:sym typeface="Lato"/>
            </a:endParaRPr>
          </a:p>
        </p:txBody>
      </p:sp>
      <p:sp>
        <p:nvSpPr>
          <p:cNvPr id="538" name="Google Shape;538;p42"/>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Définition</a:t>
            </a:r>
            <a:endParaRPr/>
          </a:p>
        </p:txBody>
      </p:sp>
      <p:pic>
        <p:nvPicPr>
          <p:cNvPr id="544" name="Google Shape;544;p43"/>
          <p:cNvPicPr preferRelativeResize="0"/>
          <p:nvPr/>
        </p:nvPicPr>
        <p:blipFill>
          <a:blip r:embed="rId3">
            <a:alphaModFix/>
          </a:blip>
          <a:stretch>
            <a:fillRect/>
          </a:stretch>
        </p:blipFill>
        <p:spPr>
          <a:xfrm>
            <a:off x="1871000" y="1304250"/>
            <a:ext cx="5715000" cy="3476625"/>
          </a:xfrm>
          <a:prstGeom prst="rect">
            <a:avLst/>
          </a:prstGeom>
          <a:noFill/>
          <a:ln>
            <a:noFill/>
          </a:ln>
        </p:spPr>
      </p:pic>
      <p:sp>
        <p:nvSpPr>
          <p:cNvPr id="545" name="Google Shape;545;p43"/>
          <p:cNvSpPr txBox="1"/>
          <p:nvPr/>
        </p:nvSpPr>
        <p:spPr>
          <a:xfrm>
            <a:off x="3472413" y="4711300"/>
            <a:ext cx="201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i="1">
                <a:solidFill>
                  <a:schemeClr val="lt1"/>
                </a:solidFill>
                <a:latin typeface="Lato"/>
                <a:ea typeface="Lato"/>
                <a:cs typeface="Lato"/>
                <a:sym typeface="Lato"/>
              </a:rPr>
              <a:t>Blockchain France</a:t>
            </a:r>
            <a:endParaRPr i="1">
              <a:solidFill>
                <a:schemeClr val="lt1"/>
              </a:solidFill>
              <a:latin typeface="Lato"/>
              <a:ea typeface="Lato"/>
              <a:cs typeface="Lato"/>
              <a:sym typeface="Lato"/>
            </a:endParaRPr>
          </a:p>
        </p:txBody>
      </p:sp>
      <p:sp>
        <p:nvSpPr>
          <p:cNvPr id="546" name="Google Shape;546;p43"/>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4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à la Blockchain</a:t>
            </a:r>
            <a:endParaRPr/>
          </a:p>
        </p:txBody>
      </p:sp>
      <p:sp>
        <p:nvSpPr>
          <p:cNvPr id="552" name="Google Shape;552;p44"/>
          <p:cNvSpPr txBox="1">
            <a:spLocks noGrp="1"/>
          </p:cNvSpPr>
          <p:nvPr>
            <p:ph type="body" idx="1"/>
          </p:nvPr>
        </p:nvSpPr>
        <p:spPr>
          <a:xfrm>
            <a:off x="1016650" y="2028625"/>
            <a:ext cx="4478700" cy="2467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On écrit une information numérique (une transaction, un contrat etc…) à l’intérieur d’un bloc.</a:t>
            </a:r>
            <a:endParaRPr/>
          </a:p>
          <a:p>
            <a:pPr marL="0" lvl="0" indent="0" algn="just" rtl="0">
              <a:spcBef>
                <a:spcPts val="1200"/>
              </a:spcBef>
              <a:spcAft>
                <a:spcPts val="0"/>
              </a:spcAft>
              <a:buNone/>
            </a:pPr>
            <a:r>
              <a:rPr lang="fr"/>
              <a:t>Référentiel : Protocole Bitcoin</a:t>
            </a:r>
            <a:endParaRPr/>
          </a:p>
          <a:p>
            <a:pPr marL="0" lvl="0" indent="0" algn="just" rtl="0">
              <a:spcBef>
                <a:spcPts val="1200"/>
              </a:spcBef>
              <a:spcAft>
                <a:spcPts val="1200"/>
              </a:spcAft>
              <a:buNone/>
            </a:pPr>
            <a:r>
              <a:rPr lang="fr"/>
              <a:t>Lorsque le bloc est “plein” (Taille variable selon les technologies, ici 1,6 Mo depuis la mise à jour TapRoot), il doit être validé par le réseau pour devenir “officiel”. </a:t>
            </a:r>
            <a:endParaRPr/>
          </a:p>
        </p:txBody>
      </p:sp>
      <p:pic>
        <p:nvPicPr>
          <p:cNvPr id="553" name="Google Shape;553;p44"/>
          <p:cNvPicPr preferRelativeResize="0"/>
          <p:nvPr/>
        </p:nvPicPr>
        <p:blipFill>
          <a:blip r:embed="rId3">
            <a:alphaModFix/>
          </a:blip>
          <a:stretch>
            <a:fillRect/>
          </a:stretch>
        </p:blipFill>
        <p:spPr>
          <a:xfrm>
            <a:off x="5739526" y="1920538"/>
            <a:ext cx="2966850" cy="1913624"/>
          </a:xfrm>
          <a:prstGeom prst="rect">
            <a:avLst/>
          </a:prstGeom>
          <a:noFill/>
          <a:ln>
            <a:noFill/>
          </a:ln>
        </p:spPr>
      </p:pic>
      <p:sp>
        <p:nvSpPr>
          <p:cNvPr id="554" name="Google Shape;554;p44"/>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à la Blockchain</a:t>
            </a:r>
            <a:endParaRPr/>
          </a:p>
        </p:txBody>
      </p:sp>
      <p:sp>
        <p:nvSpPr>
          <p:cNvPr id="560" name="Google Shape;560;p45"/>
          <p:cNvSpPr txBox="1">
            <a:spLocks noGrp="1"/>
          </p:cNvSpPr>
          <p:nvPr>
            <p:ph type="body" idx="1"/>
          </p:nvPr>
        </p:nvSpPr>
        <p:spPr>
          <a:xfrm>
            <a:off x="846200" y="1813825"/>
            <a:ext cx="4643100" cy="21570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1200"/>
              </a:spcAft>
              <a:buNone/>
            </a:pPr>
            <a:r>
              <a:rPr lang="fr"/>
              <a:t>C’est ainsi que le principe de Blockchain est né, une suite de blocs validés par les utilisateurs et distribués sur toute machine souhaitant interagir avec la blockchain.</a:t>
            </a:r>
            <a:endParaRPr/>
          </a:p>
        </p:txBody>
      </p:sp>
      <p:pic>
        <p:nvPicPr>
          <p:cNvPr id="561" name="Google Shape;561;p45"/>
          <p:cNvPicPr preferRelativeResize="0"/>
          <p:nvPr/>
        </p:nvPicPr>
        <p:blipFill>
          <a:blip r:embed="rId3">
            <a:alphaModFix/>
          </a:blip>
          <a:stretch>
            <a:fillRect/>
          </a:stretch>
        </p:blipFill>
        <p:spPr>
          <a:xfrm>
            <a:off x="5739526" y="1920538"/>
            <a:ext cx="2966850" cy="1913624"/>
          </a:xfrm>
          <a:prstGeom prst="rect">
            <a:avLst/>
          </a:prstGeom>
          <a:noFill/>
          <a:ln>
            <a:noFill/>
          </a:ln>
        </p:spPr>
      </p:pic>
      <p:sp>
        <p:nvSpPr>
          <p:cNvPr id="562" name="Google Shape;562;p45"/>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Pour aller plus loin.. </a:t>
            </a:r>
            <a:endParaRPr/>
          </a:p>
          <a:p>
            <a:pPr marL="0" lvl="0" indent="0" algn="l" rtl="0">
              <a:spcBef>
                <a:spcPts val="0"/>
              </a:spcBef>
              <a:spcAft>
                <a:spcPts val="0"/>
              </a:spcAft>
              <a:buNone/>
            </a:pPr>
            <a:endParaRPr/>
          </a:p>
        </p:txBody>
      </p:sp>
      <p:sp>
        <p:nvSpPr>
          <p:cNvPr id="568" name="Google Shape;568;p46"/>
          <p:cNvSpPr txBox="1">
            <a:spLocks noGrp="1"/>
          </p:cNvSpPr>
          <p:nvPr>
            <p:ph type="body" idx="1"/>
          </p:nvPr>
        </p:nvSpPr>
        <p:spPr>
          <a:xfrm>
            <a:off x="1166775" y="3186150"/>
            <a:ext cx="2705400" cy="14985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fr" sz="900"/>
              <a:t>Chaîne Youtube Heu?Reka</a:t>
            </a:r>
            <a:endParaRPr sz="900"/>
          </a:p>
          <a:p>
            <a:pPr marL="0" lvl="0" indent="0" algn="ctr" rtl="0">
              <a:lnSpc>
                <a:spcPct val="100000"/>
              </a:lnSpc>
              <a:spcBef>
                <a:spcPts val="500"/>
              </a:spcBef>
              <a:spcAft>
                <a:spcPts val="0"/>
              </a:spcAft>
              <a:buNone/>
            </a:pPr>
            <a:r>
              <a:rPr lang="fr" sz="900"/>
              <a:t>Gilles Mitteau</a:t>
            </a:r>
            <a:endParaRPr sz="900"/>
          </a:p>
          <a:p>
            <a:pPr marL="0" lvl="0" indent="0" algn="ctr" rtl="0">
              <a:lnSpc>
                <a:spcPct val="100000"/>
              </a:lnSpc>
              <a:spcBef>
                <a:spcPts val="500"/>
              </a:spcBef>
              <a:spcAft>
                <a:spcPts val="0"/>
              </a:spcAft>
              <a:buNone/>
            </a:pPr>
            <a:r>
              <a:rPr lang="fr" sz="900" u="sng">
                <a:solidFill>
                  <a:schemeClr val="hlink"/>
                </a:solidFill>
                <a:hlinkClick r:id="rId3"/>
              </a:rPr>
              <a:t>https://www.youtube.com/watch?v=h4XZpkrpIbs</a:t>
            </a:r>
            <a:endParaRPr sz="900"/>
          </a:p>
          <a:p>
            <a:pPr marL="0" lvl="0" indent="0" algn="ctr" rtl="0">
              <a:lnSpc>
                <a:spcPct val="100000"/>
              </a:lnSpc>
              <a:spcBef>
                <a:spcPts val="500"/>
              </a:spcBef>
              <a:spcAft>
                <a:spcPts val="500"/>
              </a:spcAft>
              <a:buNone/>
            </a:pPr>
            <a:endParaRPr sz="900"/>
          </a:p>
        </p:txBody>
      </p:sp>
      <p:pic>
        <p:nvPicPr>
          <p:cNvPr id="569" name="Google Shape;569;p46"/>
          <p:cNvPicPr preferRelativeResize="0"/>
          <p:nvPr/>
        </p:nvPicPr>
        <p:blipFill>
          <a:blip r:embed="rId4">
            <a:alphaModFix/>
          </a:blip>
          <a:stretch>
            <a:fillRect/>
          </a:stretch>
        </p:blipFill>
        <p:spPr>
          <a:xfrm>
            <a:off x="1297500" y="1068400"/>
            <a:ext cx="2574676" cy="1816075"/>
          </a:xfrm>
          <a:prstGeom prst="rect">
            <a:avLst/>
          </a:prstGeom>
          <a:noFill/>
          <a:ln>
            <a:noFill/>
          </a:ln>
        </p:spPr>
      </p:pic>
      <p:pic>
        <p:nvPicPr>
          <p:cNvPr id="570" name="Google Shape;570;p46"/>
          <p:cNvPicPr preferRelativeResize="0"/>
          <p:nvPr/>
        </p:nvPicPr>
        <p:blipFill>
          <a:blip r:embed="rId5">
            <a:alphaModFix/>
          </a:blip>
          <a:stretch>
            <a:fillRect/>
          </a:stretch>
        </p:blipFill>
        <p:spPr>
          <a:xfrm>
            <a:off x="4694175" y="1068400"/>
            <a:ext cx="3381375" cy="1895475"/>
          </a:xfrm>
          <a:prstGeom prst="rect">
            <a:avLst/>
          </a:prstGeom>
          <a:noFill/>
          <a:ln>
            <a:noFill/>
          </a:ln>
        </p:spPr>
      </p:pic>
      <p:sp>
        <p:nvSpPr>
          <p:cNvPr id="571" name="Google Shape;571;p46"/>
          <p:cNvSpPr txBox="1">
            <a:spLocks noGrp="1"/>
          </p:cNvSpPr>
          <p:nvPr>
            <p:ph type="body" idx="1"/>
          </p:nvPr>
        </p:nvSpPr>
        <p:spPr>
          <a:xfrm>
            <a:off x="5094025" y="3186150"/>
            <a:ext cx="2705400" cy="14985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fr" sz="900"/>
              <a:t>Arté</a:t>
            </a:r>
            <a:endParaRPr sz="900"/>
          </a:p>
          <a:p>
            <a:pPr marL="0" lvl="0" indent="0" algn="ctr" rtl="0">
              <a:lnSpc>
                <a:spcPct val="100000"/>
              </a:lnSpc>
              <a:spcBef>
                <a:spcPts val="500"/>
              </a:spcBef>
              <a:spcAft>
                <a:spcPts val="0"/>
              </a:spcAft>
              <a:buNone/>
            </a:pPr>
            <a:endParaRPr sz="900"/>
          </a:p>
          <a:p>
            <a:pPr marL="0" lvl="0" indent="0" algn="ctr" rtl="0">
              <a:lnSpc>
                <a:spcPct val="100000"/>
              </a:lnSpc>
              <a:spcBef>
                <a:spcPts val="500"/>
              </a:spcBef>
              <a:spcAft>
                <a:spcPts val="0"/>
              </a:spcAft>
              <a:buNone/>
            </a:pPr>
            <a:r>
              <a:rPr lang="fr" sz="900" u="sng">
                <a:solidFill>
                  <a:schemeClr val="hlink"/>
                </a:solidFill>
                <a:hlinkClick r:id="rId6"/>
              </a:rPr>
              <a:t>https://www.youtube.com/watch?v=0ETcLj5jBy4</a:t>
            </a:r>
            <a:endParaRPr sz="900"/>
          </a:p>
          <a:p>
            <a:pPr marL="0" lvl="0" indent="0" algn="l" rtl="0">
              <a:lnSpc>
                <a:spcPct val="100000"/>
              </a:lnSpc>
              <a:spcBef>
                <a:spcPts val="500"/>
              </a:spcBef>
              <a:spcAft>
                <a:spcPts val="0"/>
              </a:spcAft>
              <a:buNone/>
            </a:pPr>
            <a:endParaRPr sz="900">
              <a:solidFill>
                <a:srgbClr val="000000"/>
              </a:solidFill>
              <a:latin typeface="Arial"/>
              <a:ea typeface="Arial"/>
              <a:cs typeface="Arial"/>
              <a:sym typeface="Arial"/>
            </a:endParaRPr>
          </a:p>
          <a:p>
            <a:pPr marL="0" lvl="0" indent="0" algn="l" rtl="0">
              <a:lnSpc>
                <a:spcPct val="100000"/>
              </a:lnSpc>
              <a:spcBef>
                <a:spcPts val="500"/>
              </a:spcBef>
              <a:spcAft>
                <a:spcPts val="0"/>
              </a:spcAft>
              <a:buNone/>
            </a:pPr>
            <a:endParaRPr sz="900"/>
          </a:p>
          <a:p>
            <a:pPr marL="0" lvl="0" indent="0" algn="ctr" rtl="0">
              <a:lnSpc>
                <a:spcPct val="100000"/>
              </a:lnSpc>
              <a:spcBef>
                <a:spcPts val="500"/>
              </a:spcBef>
              <a:spcAft>
                <a:spcPts val="500"/>
              </a:spcAft>
              <a:buNone/>
            </a:pPr>
            <a:endParaRPr sz="900"/>
          </a:p>
        </p:txBody>
      </p:sp>
      <p:sp>
        <p:nvSpPr>
          <p:cNvPr id="572" name="Google Shape;572;p46"/>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à la Blockchain</a:t>
            </a:r>
            <a:endParaRPr/>
          </a:p>
        </p:txBody>
      </p:sp>
      <p:sp>
        <p:nvSpPr>
          <p:cNvPr id="578" name="Google Shape;578;p4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Qui peut utiliser la Blockchain ?</a:t>
            </a:r>
            <a:endParaRPr/>
          </a:p>
          <a:p>
            <a:pPr marL="0" lvl="0" indent="0" algn="l" rtl="0">
              <a:spcBef>
                <a:spcPts val="1200"/>
              </a:spcBef>
              <a:spcAft>
                <a:spcPts val="0"/>
              </a:spcAft>
              <a:buNone/>
            </a:pPr>
            <a:endParaRPr/>
          </a:p>
          <a:p>
            <a:pPr marL="0" lvl="0" indent="0" algn="l" rtl="0">
              <a:spcBef>
                <a:spcPts val="1200"/>
              </a:spcBef>
              <a:spcAft>
                <a:spcPts val="0"/>
              </a:spcAft>
              <a:buNone/>
            </a:pPr>
            <a:r>
              <a:rPr lang="fr"/>
              <a:t>Ça dépend du type de blockchain ! </a:t>
            </a:r>
            <a:endParaRPr/>
          </a:p>
          <a:p>
            <a:pPr marL="0" lvl="0" indent="0" algn="l" rtl="0">
              <a:spcBef>
                <a:spcPts val="1200"/>
              </a:spcBef>
              <a:spcAft>
                <a:spcPts val="0"/>
              </a:spcAft>
              <a:buNone/>
            </a:pPr>
            <a:endParaRPr/>
          </a:p>
          <a:p>
            <a:pPr marL="0" lvl="0" indent="0" algn="l" rtl="0">
              <a:spcBef>
                <a:spcPts val="1200"/>
              </a:spcBef>
              <a:spcAft>
                <a:spcPts val="0"/>
              </a:spcAft>
              <a:buNone/>
            </a:pPr>
            <a:r>
              <a:rPr lang="fr"/>
              <a:t>Dans le cas de Bitcoin, Ethereum, Avalanche .. Tout le monde : Ce sont des Blockchains PUBLIQUES (cours 2)</a:t>
            </a:r>
            <a:endParaRPr/>
          </a:p>
          <a:p>
            <a:pPr marL="0" lvl="0" indent="0" algn="l" rtl="0">
              <a:spcBef>
                <a:spcPts val="1200"/>
              </a:spcBef>
              <a:spcAft>
                <a:spcPts val="1200"/>
              </a:spcAft>
              <a:buNone/>
            </a:pPr>
            <a:endParaRPr/>
          </a:p>
        </p:txBody>
      </p:sp>
      <p:sp>
        <p:nvSpPr>
          <p:cNvPr id="579" name="Google Shape;579;p47"/>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à la Blockchain</a:t>
            </a:r>
            <a:endParaRPr/>
          </a:p>
        </p:txBody>
      </p:sp>
      <p:sp>
        <p:nvSpPr>
          <p:cNvPr id="585" name="Google Shape;585;p4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Qui peut utiliser la Blockchain ?</a:t>
            </a:r>
            <a:endParaRPr/>
          </a:p>
          <a:p>
            <a:pPr marL="0" lvl="0" indent="0" algn="l" rtl="0">
              <a:spcBef>
                <a:spcPts val="1200"/>
              </a:spcBef>
              <a:spcAft>
                <a:spcPts val="0"/>
              </a:spcAft>
              <a:buNone/>
            </a:pPr>
            <a:endParaRPr/>
          </a:p>
          <a:p>
            <a:pPr marL="0" lvl="0" indent="0" algn="l" rtl="0">
              <a:spcBef>
                <a:spcPts val="1200"/>
              </a:spcBef>
              <a:spcAft>
                <a:spcPts val="1200"/>
              </a:spcAft>
              <a:buNone/>
            </a:pPr>
            <a:r>
              <a:rPr lang="fr"/>
              <a:t>Dans le cas des entreprises, certaines ont déjà sauté le pas et utilisent soit des blockchains publiques, soit privées.</a:t>
            </a:r>
            <a:endParaRPr/>
          </a:p>
        </p:txBody>
      </p:sp>
      <p:sp>
        <p:nvSpPr>
          <p:cNvPr id="586" name="Google Shape;586;p48"/>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9"/>
          <p:cNvSpPr txBox="1">
            <a:spLocks noGrp="1"/>
          </p:cNvSpPr>
          <p:nvPr>
            <p:ph type="body" idx="1"/>
          </p:nvPr>
        </p:nvSpPr>
        <p:spPr>
          <a:xfrm>
            <a:off x="1297500" y="2280300"/>
            <a:ext cx="7038900" cy="2198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sz="2200"/>
              <a:t>Pourquoi tout le monde n’utilise pas la même Blockchain comme Bitcoin par exemple ?</a:t>
            </a:r>
            <a:endParaRPr sz="2200"/>
          </a:p>
        </p:txBody>
      </p:sp>
      <p:sp>
        <p:nvSpPr>
          <p:cNvPr id="592" name="Google Shape;592;p49"/>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à la Blockchain</a:t>
            </a:r>
            <a:endParaRPr/>
          </a:p>
        </p:txBody>
      </p:sp>
      <p:sp>
        <p:nvSpPr>
          <p:cNvPr id="598" name="Google Shape;598;p5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just" rtl="0">
              <a:lnSpc>
                <a:spcPct val="200000"/>
              </a:lnSpc>
              <a:spcBef>
                <a:spcPts val="0"/>
              </a:spcBef>
              <a:spcAft>
                <a:spcPts val="0"/>
              </a:spcAft>
              <a:buSzPts val="852"/>
              <a:buNone/>
            </a:pPr>
            <a:r>
              <a:rPr lang="fr" sz="1113">
                <a:highlight>
                  <a:schemeClr val="dk1"/>
                </a:highlight>
              </a:rPr>
              <a:t>“À titre d’exemple, le réseau Bitcoin traite très peu de transactions par seconde, contre plusieurs milliers pour un opérateur de carte bancaire. Jusqu’à présent, les mécanismes de la blockchain sont source de lenteur et ne sont pas prêts à une diffusion à large échelle. Il reste encore à trouver des solutions techniques pour trouver des mécanismes de validation moins lourds, mais par conséquent moins fiables.”</a:t>
            </a:r>
            <a:endParaRPr sz="1113">
              <a:highlight>
                <a:schemeClr val="dk1"/>
              </a:highlight>
            </a:endParaRPr>
          </a:p>
          <a:p>
            <a:pPr marL="0" lvl="0" indent="0" algn="l" rtl="0">
              <a:lnSpc>
                <a:spcPct val="200000"/>
              </a:lnSpc>
              <a:spcBef>
                <a:spcPts val="1500"/>
              </a:spcBef>
              <a:spcAft>
                <a:spcPts val="0"/>
              </a:spcAft>
              <a:buSzPts val="852"/>
              <a:buNone/>
            </a:pPr>
            <a:endParaRPr sz="1113">
              <a:highlight>
                <a:schemeClr val="dk1"/>
              </a:highlight>
            </a:endParaRPr>
          </a:p>
          <a:p>
            <a:pPr marL="0" lvl="0" indent="0" algn="l" rtl="0">
              <a:spcBef>
                <a:spcPts val="1500"/>
              </a:spcBef>
              <a:spcAft>
                <a:spcPts val="0"/>
              </a:spcAft>
              <a:buSzPts val="852"/>
              <a:buNone/>
            </a:pPr>
            <a:r>
              <a:rPr lang="fr" sz="1107"/>
              <a:t>Source : Ecole Polytechnique Executive Education</a:t>
            </a:r>
            <a:endParaRPr sz="1113">
              <a:highlight>
                <a:schemeClr val="dk1"/>
              </a:highlight>
            </a:endParaRPr>
          </a:p>
          <a:p>
            <a:pPr marL="0" lvl="0" indent="0" algn="l" rtl="0">
              <a:spcBef>
                <a:spcPts val="1200"/>
              </a:spcBef>
              <a:spcAft>
                <a:spcPts val="1200"/>
              </a:spcAft>
              <a:buSzPts val="852"/>
              <a:buNone/>
            </a:pPr>
            <a:endParaRPr sz="1107"/>
          </a:p>
        </p:txBody>
      </p:sp>
      <p:sp>
        <p:nvSpPr>
          <p:cNvPr id="599" name="Google Shape;599;p50"/>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entreprises qui utilisent la blockchain</a:t>
            </a:r>
            <a:endParaRPr/>
          </a:p>
        </p:txBody>
      </p:sp>
      <p:sp>
        <p:nvSpPr>
          <p:cNvPr id="605" name="Google Shape;605;p5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Il existe différents types d’entreprises qui utilisent la technologie blockchain :</a:t>
            </a:r>
            <a:endParaRPr/>
          </a:p>
          <a:p>
            <a:pPr marL="0" lvl="0" indent="0" algn="l" rtl="0">
              <a:spcBef>
                <a:spcPts val="1200"/>
              </a:spcBef>
              <a:spcAft>
                <a:spcPts val="0"/>
              </a:spcAft>
              <a:buNone/>
            </a:pPr>
            <a:r>
              <a:rPr lang="fr"/>
              <a:t>Pour la traçabilité : LVMH, Walmart, Ford</a:t>
            </a:r>
            <a:endParaRPr/>
          </a:p>
          <a:p>
            <a:pPr marL="0" lvl="0" indent="0" algn="l" rtl="0">
              <a:spcBef>
                <a:spcPts val="1200"/>
              </a:spcBef>
              <a:spcAft>
                <a:spcPts val="0"/>
              </a:spcAft>
              <a:buNone/>
            </a:pPr>
            <a:endParaRPr/>
          </a:p>
          <a:p>
            <a:pPr marL="0" lvl="0" indent="0" algn="l" rtl="0">
              <a:spcBef>
                <a:spcPts val="1200"/>
              </a:spcBef>
              <a:spcAft>
                <a:spcPts val="0"/>
              </a:spcAft>
              <a:buNone/>
            </a:pPr>
            <a:r>
              <a:rPr lang="fr"/>
              <a:t>Pour l’investissement : Meria, Coinbase, Binance</a:t>
            </a:r>
            <a:endParaRPr/>
          </a:p>
          <a:p>
            <a:pPr marL="0" lvl="0" indent="0" algn="l" rtl="0">
              <a:spcBef>
                <a:spcPts val="1200"/>
              </a:spcBef>
              <a:spcAft>
                <a:spcPts val="0"/>
              </a:spcAft>
              <a:buNone/>
            </a:pPr>
            <a:endParaRPr/>
          </a:p>
          <a:p>
            <a:pPr marL="0" lvl="0" indent="0" algn="l" rtl="0">
              <a:spcBef>
                <a:spcPts val="1200"/>
              </a:spcBef>
              <a:spcAft>
                <a:spcPts val="0"/>
              </a:spcAft>
              <a:buNone/>
            </a:pPr>
            <a:r>
              <a:rPr lang="fr"/>
              <a:t>Les applications sont nombreuses : </a:t>
            </a:r>
            <a:endParaRPr/>
          </a:p>
          <a:p>
            <a:pPr marL="0" lvl="0" indent="0" algn="l" rtl="0">
              <a:spcBef>
                <a:spcPts val="1200"/>
              </a:spcBef>
              <a:spcAft>
                <a:spcPts val="1200"/>
              </a:spcAft>
              <a:buNone/>
            </a:pPr>
            <a:r>
              <a:rPr lang="fr"/>
              <a:t>Transport, Santé, Vote en ligne, Immobilier, Assurance, Divertissement…</a:t>
            </a:r>
            <a:endParaRPr/>
          </a:p>
        </p:txBody>
      </p:sp>
      <p:sp>
        <p:nvSpPr>
          <p:cNvPr id="606" name="Google Shape;606;p51"/>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Présentation</a:t>
            </a:r>
            <a:endParaRPr/>
          </a:p>
        </p:txBody>
      </p:sp>
      <p:sp>
        <p:nvSpPr>
          <p:cNvPr id="167" name="Google Shape;167;p16"/>
          <p:cNvSpPr txBox="1">
            <a:spLocks noGrp="1"/>
          </p:cNvSpPr>
          <p:nvPr>
            <p:ph type="body" idx="1"/>
          </p:nvPr>
        </p:nvSpPr>
        <p:spPr>
          <a:xfrm>
            <a:off x="797125" y="1567550"/>
            <a:ext cx="4500900" cy="2911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Yann Fornier - Ingénieur en Aérospatial, Enseignant depuis 2020</a:t>
            </a:r>
            <a:endParaRPr/>
          </a:p>
          <a:p>
            <a:pPr marL="0" lvl="0" indent="0" algn="just" rtl="0">
              <a:spcBef>
                <a:spcPts val="1200"/>
              </a:spcBef>
              <a:spcAft>
                <a:spcPts val="0"/>
              </a:spcAft>
              <a:buNone/>
            </a:pPr>
            <a:r>
              <a:rPr lang="fr"/>
              <a:t>Investisseur en projets Blockchain.</a:t>
            </a:r>
            <a:endParaRPr/>
          </a:p>
          <a:p>
            <a:pPr marL="0" lvl="0" indent="0" algn="just" rtl="0">
              <a:spcBef>
                <a:spcPts val="1200"/>
              </a:spcBef>
              <a:spcAft>
                <a:spcPts val="0"/>
              </a:spcAft>
              <a:buNone/>
            </a:pPr>
            <a:r>
              <a:rPr lang="fr"/>
              <a:t>J’ai découvert le concept de Blockchain depuis 2016.</a:t>
            </a:r>
            <a:endParaRPr/>
          </a:p>
          <a:p>
            <a:pPr marL="0" lvl="0" indent="0" algn="l" rtl="0">
              <a:spcBef>
                <a:spcPts val="1200"/>
              </a:spcBef>
              <a:spcAft>
                <a:spcPts val="1200"/>
              </a:spcAft>
              <a:buNone/>
            </a:pPr>
            <a:r>
              <a:rPr lang="fr"/>
              <a:t>Depuis je me passionne pour cette technologie passionnante et à la pointe de la nouveauté.</a:t>
            </a:r>
            <a:endParaRPr/>
          </a:p>
        </p:txBody>
      </p:sp>
      <p:pic>
        <p:nvPicPr>
          <p:cNvPr id="168" name="Google Shape;168;p16"/>
          <p:cNvPicPr preferRelativeResize="0"/>
          <p:nvPr/>
        </p:nvPicPr>
        <p:blipFill>
          <a:blip r:embed="rId3">
            <a:alphaModFix/>
          </a:blip>
          <a:stretch>
            <a:fillRect/>
          </a:stretch>
        </p:blipFill>
        <p:spPr>
          <a:xfrm>
            <a:off x="5778400" y="1500050"/>
            <a:ext cx="2143400" cy="2143400"/>
          </a:xfrm>
          <a:prstGeom prst="rect">
            <a:avLst/>
          </a:prstGeom>
          <a:noFill/>
          <a:ln>
            <a:noFill/>
          </a:ln>
        </p:spPr>
      </p:pic>
      <p:sp>
        <p:nvSpPr>
          <p:cNvPr id="169" name="Google Shape;169;p16"/>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52"/>
          <p:cNvPicPr preferRelativeResize="0"/>
          <p:nvPr/>
        </p:nvPicPr>
        <p:blipFill>
          <a:blip r:embed="rId3">
            <a:alphaModFix/>
          </a:blip>
          <a:stretch>
            <a:fillRect/>
          </a:stretch>
        </p:blipFill>
        <p:spPr>
          <a:xfrm>
            <a:off x="1140549" y="410187"/>
            <a:ext cx="6999025" cy="4323125"/>
          </a:xfrm>
          <a:prstGeom prst="rect">
            <a:avLst/>
          </a:prstGeom>
          <a:noFill/>
          <a:ln>
            <a:noFill/>
          </a:ln>
        </p:spPr>
      </p:pic>
      <p:sp>
        <p:nvSpPr>
          <p:cNvPr id="612" name="Google Shape;612;p52"/>
          <p:cNvSpPr txBox="1"/>
          <p:nvPr/>
        </p:nvSpPr>
        <p:spPr>
          <a:xfrm>
            <a:off x="3554075" y="4738450"/>
            <a:ext cx="4238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200" i="1">
                <a:solidFill>
                  <a:schemeClr val="lt1"/>
                </a:solidFill>
                <a:latin typeface="Lato"/>
                <a:ea typeface="Lato"/>
                <a:cs typeface="Lato"/>
                <a:sym typeface="Lato"/>
              </a:rPr>
              <a:t>Source : Blockdata</a:t>
            </a:r>
            <a:endParaRPr sz="1200" i="1">
              <a:solidFill>
                <a:schemeClr val="lt1"/>
              </a:solidFill>
              <a:latin typeface="Lato"/>
              <a:ea typeface="Lato"/>
              <a:cs typeface="Lato"/>
              <a:sym typeface="Lato"/>
            </a:endParaRPr>
          </a:p>
        </p:txBody>
      </p:sp>
      <p:sp>
        <p:nvSpPr>
          <p:cNvPr id="613" name="Google Shape;613;p52"/>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5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TD 1 : Les applications Blockchain </a:t>
            </a:r>
            <a:endParaRPr/>
          </a:p>
        </p:txBody>
      </p:sp>
      <p:sp>
        <p:nvSpPr>
          <p:cNvPr id="619" name="Google Shape;619;p5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Vous allez sélectionner un domaine cité précédemment (Assurance, Transports, etc…)</a:t>
            </a:r>
            <a:endParaRPr/>
          </a:p>
          <a:p>
            <a:pPr marL="0" lvl="0" indent="0" algn="just" rtl="0">
              <a:spcBef>
                <a:spcPts val="1200"/>
              </a:spcBef>
              <a:spcAft>
                <a:spcPts val="0"/>
              </a:spcAft>
              <a:buNone/>
            </a:pPr>
            <a:r>
              <a:rPr lang="fr"/>
              <a:t>Par groupe de 3 ou 4 personnes, vous allez imaginer un projet, une entreprise où la Blockchain pourrait jouer un rôle central dans sa construction. </a:t>
            </a:r>
            <a:endParaRPr/>
          </a:p>
          <a:p>
            <a:pPr marL="0" lvl="0" indent="0" algn="just" rtl="0">
              <a:spcBef>
                <a:spcPts val="1200"/>
              </a:spcBef>
              <a:spcAft>
                <a:spcPts val="1200"/>
              </a:spcAft>
              <a:buNone/>
            </a:pPr>
            <a:r>
              <a:rPr lang="fr"/>
              <a:t>Ayez de l’imagination, faites une présentation !</a:t>
            </a:r>
            <a:endParaRPr/>
          </a:p>
        </p:txBody>
      </p:sp>
      <p:sp>
        <p:nvSpPr>
          <p:cNvPr id="620" name="Google Shape;620;p53"/>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54"/>
          <p:cNvSpPr txBox="1">
            <a:spLocks noGrp="1"/>
          </p:cNvSpPr>
          <p:nvPr>
            <p:ph type="body" idx="1"/>
          </p:nvPr>
        </p:nvSpPr>
        <p:spPr>
          <a:xfrm>
            <a:off x="1052550" y="1116150"/>
            <a:ext cx="7038900" cy="2911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fr" sz="3500"/>
              <a:t>C’est tout pour aujourd’hui ! </a:t>
            </a:r>
            <a:endParaRPr sz="3500"/>
          </a:p>
          <a:p>
            <a:pPr marL="0" lvl="0" indent="0" algn="ctr" rtl="0">
              <a:spcBef>
                <a:spcPts val="1200"/>
              </a:spcBef>
              <a:spcAft>
                <a:spcPts val="1200"/>
              </a:spcAft>
              <a:buNone/>
            </a:pPr>
            <a:r>
              <a:rPr lang="fr" sz="3500"/>
              <a:t>Des questions ?</a:t>
            </a:r>
            <a:endParaRPr sz="3500"/>
          </a:p>
        </p:txBody>
      </p:sp>
      <p:sp>
        <p:nvSpPr>
          <p:cNvPr id="626" name="Google Shape;626;p54"/>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Sommaire</a:t>
            </a:r>
            <a:endParaRPr/>
          </a:p>
        </p:txBody>
      </p:sp>
      <p:sp>
        <p:nvSpPr>
          <p:cNvPr id="175" name="Google Shape;175;p17"/>
          <p:cNvSpPr/>
          <p:nvPr/>
        </p:nvSpPr>
        <p:spPr>
          <a:xfrm>
            <a:off x="257550" y="964250"/>
            <a:ext cx="8694300" cy="301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Cours de 12 heures</a:t>
            </a:r>
            <a:endParaRPr>
              <a:latin typeface="Lato"/>
              <a:ea typeface="Lato"/>
              <a:cs typeface="Lato"/>
              <a:sym typeface="Lato"/>
            </a:endParaRPr>
          </a:p>
        </p:txBody>
      </p:sp>
      <p:sp>
        <p:nvSpPr>
          <p:cNvPr id="176" name="Google Shape;176;p17"/>
          <p:cNvSpPr/>
          <p:nvPr/>
        </p:nvSpPr>
        <p:spPr>
          <a:xfrm>
            <a:off x="257550" y="1316148"/>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1</a:t>
            </a:r>
            <a:endParaRPr>
              <a:latin typeface="Lato"/>
              <a:ea typeface="Lato"/>
              <a:cs typeface="Lato"/>
              <a:sym typeface="Lato"/>
            </a:endParaRPr>
          </a:p>
          <a:p>
            <a:pPr marL="0" lvl="0" indent="0" algn="l" rtl="0">
              <a:spcBef>
                <a:spcPts val="0"/>
              </a:spcBef>
              <a:spcAft>
                <a:spcPts val="0"/>
              </a:spcAft>
              <a:buNone/>
            </a:pPr>
            <a:endParaRPr sz="900">
              <a:latin typeface="Lato"/>
              <a:ea typeface="Lato"/>
              <a:cs typeface="Lato"/>
              <a:sym typeface="Lato"/>
            </a:endParaRPr>
          </a:p>
        </p:txBody>
      </p:sp>
      <p:sp>
        <p:nvSpPr>
          <p:cNvPr id="177" name="Google Shape;177;p17"/>
          <p:cNvSpPr/>
          <p:nvPr/>
        </p:nvSpPr>
        <p:spPr>
          <a:xfrm>
            <a:off x="1719750" y="1316147"/>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2</a:t>
            </a:r>
            <a:endParaRPr sz="900">
              <a:latin typeface="Lato"/>
              <a:ea typeface="Lato"/>
              <a:cs typeface="Lato"/>
              <a:sym typeface="Lato"/>
            </a:endParaRPr>
          </a:p>
        </p:txBody>
      </p:sp>
      <p:sp>
        <p:nvSpPr>
          <p:cNvPr id="178" name="Google Shape;178;p17"/>
          <p:cNvSpPr/>
          <p:nvPr/>
        </p:nvSpPr>
        <p:spPr>
          <a:xfrm>
            <a:off x="6106350" y="1326401"/>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5</a:t>
            </a:r>
            <a:endParaRPr>
              <a:latin typeface="Lato"/>
              <a:ea typeface="Lato"/>
              <a:cs typeface="Lato"/>
              <a:sym typeface="Lato"/>
            </a:endParaRPr>
          </a:p>
          <a:p>
            <a:pPr marL="0" lvl="0" indent="0" algn="ctr" rtl="0">
              <a:spcBef>
                <a:spcPts val="0"/>
              </a:spcBef>
              <a:spcAft>
                <a:spcPts val="0"/>
              </a:spcAft>
              <a:buNone/>
            </a:pPr>
            <a:endParaRPr>
              <a:latin typeface="Lato"/>
              <a:ea typeface="Lato"/>
              <a:cs typeface="Lato"/>
              <a:sym typeface="Lato"/>
            </a:endParaRPr>
          </a:p>
        </p:txBody>
      </p:sp>
      <p:sp>
        <p:nvSpPr>
          <p:cNvPr id="179" name="Google Shape;179;p17"/>
          <p:cNvSpPr/>
          <p:nvPr/>
        </p:nvSpPr>
        <p:spPr>
          <a:xfrm>
            <a:off x="7568550" y="1326401"/>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6</a:t>
            </a:r>
            <a:endParaRPr>
              <a:latin typeface="Lato"/>
              <a:ea typeface="Lato"/>
              <a:cs typeface="Lato"/>
              <a:sym typeface="Lato"/>
            </a:endParaRPr>
          </a:p>
        </p:txBody>
      </p:sp>
      <p:sp>
        <p:nvSpPr>
          <p:cNvPr id="180" name="Google Shape;180;p17"/>
          <p:cNvSpPr txBox="1"/>
          <p:nvPr/>
        </p:nvSpPr>
        <p:spPr>
          <a:xfrm>
            <a:off x="6225175" y="2457700"/>
            <a:ext cx="1236300" cy="276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endParaRPr sz="600">
              <a:latin typeface="Lato"/>
              <a:ea typeface="Lato"/>
              <a:cs typeface="Lato"/>
              <a:sym typeface="Lato"/>
            </a:endParaRPr>
          </a:p>
        </p:txBody>
      </p:sp>
      <p:sp>
        <p:nvSpPr>
          <p:cNvPr id="181" name="Google Shape;181;p17"/>
          <p:cNvSpPr/>
          <p:nvPr/>
        </p:nvSpPr>
        <p:spPr>
          <a:xfrm>
            <a:off x="257550" y="200765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182" name="Google Shape;182;p17"/>
          <p:cNvSpPr/>
          <p:nvPr/>
        </p:nvSpPr>
        <p:spPr>
          <a:xfrm>
            <a:off x="1719750" y="200765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183" name="Google Shape;183;p17"/>
          <p:cNvSpPr/>
          <p:nvPr/>
        </p:nvSpPr>
        <p:spPr>
          <a:xfrm>
            <a:off x="6138150" y="202815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2">
              <a:solidFill>
                <a:schemeClr val="lt1"/>
              </a:solidFill>
              <a:latin typeface="Lato"/>
              <a:ea typeface="Lato"/>
              <a:cs typeface="Lato"/>
              <a:sym typeface="Lato"/>
            </a:endParaRPr>
          </a:p>
        </p:txBody>
      </p:sp>
      <p:sp>
        <p:nvSpPr>
          <p:cNvPr id="184" name="Google Shape;184;p17"/>
          <p:cNvSpPr/>
          <p:nvPr/>
        </p:nvSpPr>
        <p:spPr>
          <a:xfrm>
            <a:off x="7568550" y="2028025"/>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solidFill>
                <a:schemeClr val="lt1"/>
              </a:solidFill>
              <a:latin typeface="Lato"/>
              <a:ea typeface="Lato"/>
              <a:cs typeface="Lato"/>
              <a:sym typeface="Lato"/>
            </a:endParaRPr>
          </a:p>
        </p:txBody>
      </p:sp>
      <p:sp>
        <p:nvSpPr>
          <p:cNvPr id="185" name="Google Shape;185;p17"/>
          <p:cNvSpPr/>
          <p:nvPr/>
        </p:nvSpPr>
        <p:spPr>
          <a:xfrm>
            <a:off x="31335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Introduction à la blockchain</a:t>
            </a:r>
            <a:endParaRPr sz="900" b="1">
              <a:latin typeface="Lato"/>
              <a:ea typeface="Lato"/>
              <a:cs typeface="Lato"/>
              <a:sym typeface="Lato"/>
            </a:endParaRPr>
          </a:p>
        </p:txBody>
      </p:sp>
      <p:sp>
        <p:nvSpPr>
          <p:cNvPr id="186" name="Google Shape;186;p17"/>
          <p:cNvSpPr/>
          <p:nvPr/>
        </p:nvSpPr>
        <p:spPr>
          <a:xfrm>
            <a:off x="617805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Les NFT</a:t>
            </a:r>
            <a:endParaRPr sz="900" b="1">
              <a:latin typeface="Lato"/>
              <a:ea typeface="Lato"/>
              <a:cs typeface="Lato"/>
              <a:sym typeface="Lato"/>
            </a:endParaRPr>
          </a:p>
        </p:txBody>
      </p:sp>
      <p:sp>
        <p:nvSpPr>
          <p:cNvPr id="187" name="Google Shape;187;p17"/>
          <p:cNvSpPr/>
          <p:nvPr/>
        </p:nvSpPr>
        <p:spPr>
          <a:xfrm>
            <a:off x="1773300" y="1650638"/>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Les différents types de blockchain</a:t>
            </a:r>
            <a:endParaRPr sz="900" b="1">
              <a:latin typeface="Lato"/>
              <a:ea typeface="Lato"/>
              <a:cs typeface="Lato"/>
              <a:sym typeface="Lato"/>
            </a:endParaRPr>
          </a:p>
        </p:txBody>
      </p:sp>
      <p:sp>
        <p:nvSpPr>
          <p:cNvPr id="188" name="Google Shape;188;p17"/>
          <p:cNvSpPr/>
          <p:nvPr/>
        </p:nvSpPr>
        <p:spPr>
          <a:xfrm>
            <a:off x="761985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Exposé</a:t>
            </a:r>
            <a:endParaRPr sz="900" b="1">
              <a:latin typeface="Lato"/>
              <a:ea typeface="Lato"/>
              <a:cs typeface="Lato"/>
              <a:sym typeface="Lato"/>
            </a:endParaRPr>
          </a:p>
        </p:txBody>
      </p:sp>
      <p:sp>
        <p:nvSpPr>
          <p:cNvPr id="189" name="Google Shape;189;p17"/>
          <p:cNvSpPr/>
          <p:nvPr/>
        </p:nvSpPr>
        <p:spPr>
          <a:xfrm>
            <a:off x="347333" y="21112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Historique</a:t>
            </a:r>
            <a:endParaRPr sz="900">
              <a:latin typeface="Lato"/>
              <a:ea typeface="Lato"/>
              <a:cs typeface="Lato"/>
              <a:sym typeface="Lato"/>
            </a:endParaRPr>
          </a:p>
        </p:txBody>
      </p:sp>
      <p:sp>
        <p:nvSpPr>
          <p:cNvPr id="190" name="Google Shape;190;p17"/>
          <p:cNvSpPr/>
          <p:nvPr/>
        </p:nvSpPr>
        <p:spPr>
          <a:xfrm>
            <a:off x="347333" y="24844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Introduction à la Blockchain</a:t>
            </a:r>
            <a:endParaRPr sz="900">
              <a:latin typeface="Lato"/>
              <a:ea typeface="Lato"/>
              <a:cs typeface="Lato"/>
              <a:sym typeface="Lato"/>
            </a:endParaRPr>
          </a:p>
        </p:txBody>
      </p:sp>
      <p:sp>
        <p:nvSpPr>
          <p:cNvPr id="191" name="Google Shape;191;p17"/>
          <p:cNvSpPr/>
          <p:nvPr/>
        </p:nvSpPr>
        <p:spPr>
          <a:xfrm>
            <a:off x="345083" y="28576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900">
                <a:latin typeface="Lato"/>
                <a:ea typeface="Lato"/>
                <a:cs typeface="Lato"/>
                <a:sym typeface="Lato"/>
              </a:rPr>
              <a:t>Qui ? Pourquoi ?</a:t>
            </a:r>
            <a:endParaRPr sz="900">
              <a:latin typeface="Lato"/>
              <a:ea typeface="Lato"/>
              <a:cs typeface="Lato"/>
              <a:sym typeface="Lato"/>
            </a:endParaRPr>
          </a:p>
          <a:p>
            <a:pPr marL="0" lvl="0" indent="0" algn="l" rtl="0">
              <a:spcBef>
                <a:spcPts val="0"/>
              </a:spcBef>
              <a:spcAft>
                <a:spcPts val="0"/>
              </a:spcAft>
              <a:buNone/>
            </a:pPr>
            <a:r>
              <a:rPr lang="fr" sz="900">
                <a:latin typeface="Lato"/>
                <a:ea typeface="Lato"/>
                <a:cs typeface="Lato"/>
                <a:sym typeface="Lato"/>
              </a:rPr>
              <a:t>Quels enjeux ?</a:t>
            </a:r>
            <a:endParaRPr sz="900">
              <a:latin typeface="Lato"/>
              <a:ea typeface="Lato"/>
              <a:cs typeface="Lato"/>
              <a:sym typeface="Lato"/>
            </a:endParaRPr>
          </a:p>
        </p:txBody>
      </p:sp>
      <p:sp>
        <p:nvSpPr>
          <p:cNvPr id="192" name="Google Shape;192;p17"/>
          <p:cNvSpPr/>
          <p:nvPr/>
        </p:nvSpPr>
        <p:spPr>
          <a:xfrm>
            <a:off x="345083" y="3230800"/>
            <a:ext cx="1204800" cy="4551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entreprises qui utilisent la blockchain</a:t>
            </a:r>
            <a:endParaRPr sz="900">
              <a:latin typeface="Lato"/>
              <a:ea typeface="Lato"/>
              <a:cs typeface="Lato"/>
              <a:sym typeface="Lato"/>
            </a:endParaRPr>
          </a:p>
        </p:txBody>
      </p:sp>
      <p:sp>
        <p:nvSpPr>
          <p:cNvPr id="193" name="Google Shape;193;p17"/>
          <p:cNvSpPr/>
          <p:nvPr/>
        </p:nvSpPr>
        <p:spPr>
          <a:xfrm>
            <a:off x="347333" y="3782175"/>
            <a:ext cx="1204800" cy="4551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TD1 : </a:t>
            </a:r>
            <a:endParaRPr sz="900">
              <a:latin typeface="Lato"/>
              <a:ea typeface="Lato"/>
              <a:cs typeface="Lato"/>
              <a:sym typeface="Lato"/>
            </a:endParaRPr>
          </a:p>
          <a:p>
            <a:pPr marL="0" lvl="0" indent="0" algn="ctr" rtl="0">
              <a:spcBef>
                <a:spcPts val="0"/>
              </a:spcBef>
              <a:spcAft>
                <a:spcPts val="0"/>
              </a:spcAft>
              <a:buNone/>
            </a:pPr>
            <a:r>
              <a:rPr lang="fr" sz="900">
                <a:latin typeface="Lato"/>
                <a:ea typeface="Lato"/>
                <a:cs typeface="Lato"/>
                <a:sym typeface="Lato"/>
              </a:rPr>
              <a:t>Les applications blockchain</a:t>
            </a:r>
            <a:endParaRPr sz="900">
              <a:latin typeface="Lato"/>
              <a:ea typeface="Lato"/>
              <a:cs typeface="Lato"/>
              <a:sym typeface="Lato"/>
            </a:endParaRPr>
          </a:p>
        </p:txBody>
      </p:sp>
      <p:sp>
        <p:nvSpPr>
          <p:cNvPr id="194" name="Google Shape;194;p17"/>
          <p:cNvSpPr/>
          <p:nvPr/>
        </p:nvSpPr>
        <p:spPr>
          <a:xfrm>
            <a:off x="1810125" y="21112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blockchains publiques</a:t>
            </a:r>
            <a:endParaRPr sz="900">
              <a:latin typeface="Lato"/>
              <a:ea typeface="Lato"/>
              <a:cs typeface="Lato"/>
              <a:sym typeface="Lato"/>
            </a:endParaRPr>
          </a:p>
        </p:txBody>
      </p:sp>
      <p:sp>
        <p:nvSpPr>
          <p:cNvPr id="195" name="Google Shape;195;p17"/>
          <p:cNvSpPr/>
          <p:nvPr/>
        </p:nvSpPr>
        <p:spPr>
          <a:xfrm>
            <a:off x="1810125" y="24844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blockchains privées</a:t>
            </a:r>
            <a:endParaRPr sz="900">
              <a:latin typeface="Lato"/>
              <a:ea typeface="Lato"/>
              <a:cs typeface="Lato"/>
              <a:sym typeface="Lato"/>
            </a:endParaRPr>
          </a:p>
        </p:txBody>
      </p:sp>
      <p:sp>
        <p:nvSpPr>
          <p:cNvPr id="196" name="Google Shape;196;p17"/>
          <p:cNvSpPr/>
          <p:nvPr/>
        </p:nvSpPr>
        <p:spPr>
          <a:xfrm>
            <a:off x="1807875" y="28576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blockchain hybrides</a:t>
            </a:r>
            <a:endParaRPr sz="900">
              <a:latin typeface="Lato"/>
              <a:ea typeface="Lato"/>
              <a:cs typeface="Lato"/>
              <a:sym typeface="Lato"/>
            </a:endParaRPr>
          </a:p>
        </p:txBody>
      </p:sp>
      <p:sp>
        <p:nvSpPr>
          <p:cNvPr id="197" name="Google Shape;197;p17"/>
          <p:cNvSpPr/>
          <p:nvPr/>
        </p:nvSpPr>
        <p:spPr>
          <a:xfrm>
            <a:off x="1807875" y="32308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blockchains de consortium</a:t>
            </a:r>
            <a:endParaRPr sz="900">
              <a:latin typeface="Lato"/>
              <a:ea typeface="Lato"/>
              <a:cs typeface="Lato"/>
              <a:sym typeface="Lato"/>
            </a:endParaRPr>
          </a:p>
        </p:txBody>
      </p:sp>
      <p:sp>
        <p:nvSpPr>
          <p:cNvPr id="198" name="Google Shape;198;p17"/>
          <p:cNvSpPr/>
          <p:nvPr/>
        </p:nvSpPr>
        <p:spPr>
          <a:xfrm>
            <a:off x="1807875" y="42798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L’interopérabilité</a:t>
            </a:r>
            <a:endParaRPr sz="900">
              <a:latin typeface="Lato"/>
              <a:ea typeface="Lato"/>
              <a:cs typeface="Lato"/>
              <a:sym typeface="Lato"/>
            </a:endParaRPr>
          </a:p>
        </p:txBody>
      </p:sp>
      <p:sp>
        <p:nvSpPr>
          <p:cNvPr id="199" name="Google Shape;199;p17"/>
          <p:cNvSpPr/>
          <p:nvPr/>
        </p:nvSpPr>
        <p:spPr>
          <a:xfrm>
            <a:off x="1810125" y="36039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layers en blockchain</a:t>
            </a:r>
            <a:endParaRPr sz="900">
              <a:latin typeface="Lato"/>
              <a:ea typeface="Lato"/>
              <a:cs typeface="Lato"/>
              <a:sym typeface="Lato"/>
            </a:endParaRPr>
          </a:p>
        </p:txBody>
      </p:sp>
      <p:sp>
        <p:nvSpPr>
          <p:cNvPr id="200" name="Google Shape;200;p17"/>
          <p:cNvSpPr/>
          <p:nvPr/>
        </p:nvSpPr>
        <p:spPr>
          <a:xfrm>
            <a:off x="1810125" y="39419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TD2 : Cas d’étude</a:t>
            </a:r>
            <a:endParaRPr sz="900">
              <a:latin typeface="Lato"/>
              <a:ea typeface="Lato"/>
              <a:cs typeface="Lato"/>
              <a:sym typeface="Lato"/>
            </a:endParaRPr>
          </a:p>
          <a:p>
            <a:pPr marL="0" lvl="0" indent="0" algn="ctr" rtl="0">
              <a:spcBef>
                <a:spcPts val="0"/>
              </a:spcBef>
              <a:spcAft>
                <a:spcPts val="0"/>
              </a:spcAft>
              <a:buNone/>
            </a:pPr>
            <a:r>
              <a:rPr lang="fr" sz="900">
                <a:latin typeface="Lato"/>
                <a:ea typeface="Lato"/>
                <a:cs typeface="Lato"/>
                <a:sym typeface="Lato"/>
              </a:rPr>
              <a:t>Cosmos</a:t>
            </a:r>
            <a:endParaRPr sz="900">
              <a:latin typeface="Lato"/>
              <a:ea typeface="Lato"/>
              <a:cs typeface="Lato"/>
              <a:sym typeface="Lato"/>
            </a:endParaRPr>
          </a:p>
        </p:txBody>
      </p:sp>
      <p:grpSp>
        <p:nvGrpSpPr>
          <p:cNvPr id="201" name="Google Shape;201;p17"/>
          <p:cNvGrpSpPr/>
          <p:nvPr/>
        </p:nvGrpSpPr>
        <p:grpSpPr>
          <a:xfrm>
            <a:off x="3174000" y="1326377"/>
            <a:ext cx="1399200" cy="3651348"/>
            <a:chOff x="4644150" y="1326402"/>
            <a:chExt cx="1399200" cy="3651348"/>
          </a:xfrm>
        </p:grpSpPr>
        <p:sp>
          <p:nvSpPr>
            <p:cNvPr id="202" name="Google Shape;202;p17"/>
            <p:cNvSpPr/>
            <p:nvPr/>
          </p:nvSpPr>
          <p:spPr>
            <a:xfrm>
              <a:off x="4644150" y="1326402"/>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3</a:t>
              </a:r>
              <a:endParaRPr sz="900">
                <a:latin typeface="Lato"/>
                <a:ea typeface="Lato"/>
                <a:cs typeface="Lato"/>
                <a:sym typeface="Lato"/>
              </a:endParaRPr>
            </a:p>
          </p:txBody>
        </p:sp>
        <p:sp>
          <p:nvSpPr>
            <p:cNvPr id="203" name="Google Shape;203;p17"/>
            <p:cNvSpPr/>
            <p:nvPr/>
          </p:nvSpPr>
          <p:spPr>
            <a:xfrm>
              <a:off x="4660050" y="202815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solidFill>
                  <a:schemeClr val="lt1"/>
                </a:solidFill>
                <a:latin typeface="Lato"/>
                <a:ea typeface="Lato"/>
                <a:cs typeface="Lato"/>
                <a:sym typeface="Lato"/>
              </a:endParaRPr>
            </a:p>
          </p:txBody>
        </p:sp>
        <p:sp>
          <p:nvSpPr>
            <p:cNvPr id="204" name="Google Shape;204;p17"/>
            <p:cNvSpPr/>
            <p:nvPr/>
          </p:nvSpPr>
          <p:spPr>
            <a:xfrm>
              <a:off x="469995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Les crypto-monnaies</a:t>
              </a:r>
              <a:endParaRPr sz="900" b="1">
                <a:latin typeface="Lato"/>
                <a:ea typeface="Lato"/>
                <a:cs typeface="Lato"/>
                <a:sym typeface="Lato"/>
              </a:endParaRPr>
            </a:p>
          </p:txBody>
        </p:sp>
        <p:sp>
          <p:nvSpPr>
            <p:cNvPr id="205" name="Google Shape;205;p17"/>
            <p:cNvSpPr/>
            <p:nvPr/>
          </p:nvSpPr>
          <p:spPr>
            <a:xfrm>
              <a:off x="4750425" y="21112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Qu’est ce qu’une crypto-monnaie ?</a:t>
              </a:r>
              <a:endParaRPr sz="900">
                <a:latin typeface="Lato"/>
                <a:ea typeface="Lato"/>
                <a:cs typeface="Lato"/>
                <a:sym typeface="Lato"/>
              </a:endParaRPr>
            </a:p>
          </p:txBody>
        </p:sp>
        <p:sp>
          <p:nvSpPr>
            <p:cNvPr id="206" name="Google Shape;206;p17"/>
            <p:cNvSpPr/>
            <p:nvPr/>
          </p:nvSpPr>
          <p:spPr>
            <a:xfrm>
              <a:off x="4750425" y="24844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Stockage et utilisation</a:t>
              </a:r>
              <a:endParaRPr sz="900">
                <a:latin typeface="Lato"/>
                <a:ea typeface="Lato"/>
                <a:cs typeface="Lato"/>
                <a:sym typeface="Lato"/>
              </a:endParaRPr>
            </a:p>
          </p:txBody>
        </p:sp>
        <p:sp>
          <p:nvSpPr>
            <p:cNvPr id="207" name="Google Shape;207;p17"/>
            <p:cNvSpPr/>
            <p:nvPr/>
          </p:nvSpPr>
          <p:spPr>
            <a:xfrm>
              <a:off x="4748175" y="28576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Entreprises &amp; Crypto-Actifs</a:t>
              </a:r>
              <a:endParaRPr sz="900">
                <a:latin typeface="Lato"/>
                <a:ea typeface="Lato"/>
                <a:cs typeface="Lato"/>
                <a:sym typeface="Lato"/>
              </a:endParaRPr>
            </a:p>
          </p:txBody>
        </p:sp>
        <p:sp>
          <p:nvSpPr>
            <p:cNvPr id="208" name="Google Shape;208;p17"/>
            <p:cNvSpPr/>
            <p:nvPr/>
          </p:nvSpPr>
          <p:spPr>
            <a:xfrm>
              <a:off x="4748175" y="32308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Anonymisation ou Pseudonymisation</a:t>
              </a:r>
              <a:endParaRPr sz="900">
                <a:latin typeface="Lato"/>
                <a:ea typeface="Lato"/>
                <a:cs typeface="Lato"/>
                <a:sym typeface="Lato"/>
              </a:endParaRPr>
            </a:p>
          </p:txBody>
        </p:sp>
        <p:sp>
          <p:nvSpPr>
            <p:cNvPr id="209" name="Google Shape;209;p17"/>
            <p:cNvSpPr/>
            <p:nvPr/>
          </p:nvSpPr>
          <p:spPr>
            <a:xfrm>
              <a:off x="4748175" y="42798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MNBC</a:t>
              </a:r>
              <a:endParaRPr sz="900">
                <a:latin typeface="Lato"/>
                <a:ea typeface="Lato"/>
                <a:cs typeface="Lato"/>
                <a:sym typeface="Lato"/>
              </a:endParaRPr>
            </a:p>
          </p:txBody>
        </p:sp>
        <p:sp>
          <p:nvSpPr>
            <p:cNvPr id="210" name="Google Shape;210;p17"/>
            <p:cNvSpPr/>
            <p:nvPr/>
          </p:nvSpPr>
          <p:spPr>
            <a:xfrm>
              <a:off x="4750425" y="36039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contrôles et régulations</a:t>
              </a:r>
              <a:endParaRPr sz="900">
                <a:latin typeface="Lato"/>
                <a:ea typeface="Lato"/>
                <a:cs typeface="Lato"/>
                <a:sym typeface="Lato"/>
              </a:endParaRPr>
            </a:p>
          </p:txBody>
        </p:sp>
        <p:sp>
          <p:nvSpPr>
            <p:cNvPr id="211" name="Google Shape;211;p17"/>
            <p:cNvSpPr/>
            <p:nvPr/>
          </p:nvSpPr>
          <p:spPr>
            <a:xfrm>
              <a:off x="4750425" y="39419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banques centrales</a:t>
              </a:r>
              <a:endParaRPr sz="900">
                <a:latin typeface="Lato"/>
                <a:ea typeface="Lato"/>
                <a:cs typeface="Lato"/>
                <a:sym typeface="Lato"/>
              </a:endParaRPr>
            </a:p>
          </p:txBody>
        </p:sp>
      </p:grpSp>
      <p:sp>
        <p:nvSpPr>
          <p:cNvPr id="212" name="Google Shape;212;p17"/>
          <p:cNvSpPr/>
          <p:nvPr/>
        </p:nvSpPr>
        <p:spPr>
          <a:xfrm>
            <a:off x="6234096" y="21112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Qu’est ce qu’un NFT ?</a:t>
            </a:r>
            <a:endParaRPr sz="900">
              <a:latin typeface="Lato"/>
              <a:ea typeface="Lato"/>
              <a:cs typeface="Lato"/>
              <a:sym typeface="Lato"/>
            </a:endParaRPr>
          </a:p>
        </p:txBody>
      </p:sp>
      <p:sp>
        <p:nvSpPr>
          <p:cNvPr id="213" name="Google Shape;213;p17"/>
          <p:cNvSpPr/>
          <p:nvPr/>
        </p:nvSpPr>
        <p:spPr>
          <a:xfrm>
            <a:off x="6234096" y="24844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OpenSea</a:t>
            </a:r>
            <a:endParaRPr sz="900">
              <a:latin typeface="Lato"/>
              <a:ea typeface="Lato"/>
              <a:cs typeface="Lato"/>
              <a:sym typeface="Lato"/>
            </a:endParaRPr>
          </a:p>
        </p:txBody>
      </p:sp>
      <p:sp>
        <p:nvSpPr>
          <p:cNvPr id="214" name="Google Shape;214;p17"/>
          <p:cNvSpPr/>
          <p:nvPr/>
        </p:nvSpPr>
        <p:spPr>
          <a:xfrm>
            <a:off x="6231846" y="28576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NFT dans l’Art</a:t>
            </a:r>
            <a:endParaRPr sz="900">
              <a:latin typeface="Lato"/>
              <a:ea typeface="Lato"/>
              <a:cs typeface="Lato"/>
              <a:sym typeface="Lato"/>
            </a:endParaRPr>
          </a:p>
        </p:txBody>
      </p:sp>
      <p:sp>
        <p:nvSpPr>
          <p:cNvPr id="215" name="Google Shape;215;p17"/>
          <p:cNvSpPr/>
          <p:nvPr/>
        </p:nvSpPr>
        <p:spPr>
          <a:xfrm>
            <a:off x="6231846" y="32308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NFT d’art et NFT techniques</a:t>
            </a:r>
            <a:endParaRPr sz="900">
              <a:latin typeface="Lato"/>
              <a:ea typeface="Lato"/>
              <a:cs typeface="Lato"/>
              <a:sym typeface="Lato"/>
            </a:endParaRPr>
          </a:p>
        </p:txBody>
      </p:sp>
      <p:sp>
        <p:nvSpPr>
          <p:cNvPr id="216" name="Google Shape;216;p17"/>
          <p:cNvSpPr/>
          <p:nvPr/>
        </p:nvSpPr>
        <p:spPr>
          <a:xfrm>
            <a:off x="6234096" y="36039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Unstoppable Domains</a:t>
            </a:r>
            <a:endParaRPr sz="900">
              <a:latin typeface="Lato"/>
              <a:ea typeface="Lato"/>
              <a:cs typeface="Lato"/>
              <a:sym typeface="Lato"/>
            </a:endParaRPr>
          </a:p>
        </p:txBody>
      </p:sp>
      <p:sp>
        <p:nvSpPr>
          <p:cNvPr id="217" name="Google Shape;217;p17"/>
          <p:cNvSpPr/>
          <p:nvPr/>
        </p:nvSpPr>
        <p:spPr>
          <a:xfrm>
            <a:off x="7660633" y="2111250"/>
            <a:ext cx="1204800" cy="27834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Exposé noté</a:t>
            </a:r>
            <a:endParaRPr sz="900">
              <a:latin typeface="Lato"/>
              <a:ea typeface="Lato"/>
              <a:cs typeface="Lato"/>
              <a:sym typeface="Lato"/>
            </a:endParaRPr>
          </a:p>
          <a:p>
            <a:pPr marL="0" lvl="0" indent="0" algn="ctr" rtl="0">
              <a:spcBef>
                <a:spcPts val="0"/>
              </a:spcBef>
              <a:spcAft>
                <a:spcPts val="0"/>
              </a:spcAft>
              <a:buNone/>
            </a:pPr>
            <a:r>
              <a:rPr lang="fr" sz="900">
                <a:latin typeface="Lato"/>
                <a:ea typeface="Lato"/>
                <a:cs typeface="Lato"/>
                <a:sym typeface="Lato"/>
              </a:rPr>
              <a:t>Présentation d’une blockchain ou d’un layer en groupe</a:t>
            </a:r>
            <a:endParaRPr sz="900">
              <a:latin typeface="Lato"/>
              <a:ea typeface="Lato"/>
              <a:cs typeface="Lato"/>
              <a:sym typeface="Lato"/>
            </a:endParaRPr>
          </a:p>
        </p:txBody>
      </p:sp>
      <p:sp>
        <p:nvSpPr>
          <p:cNvPr id="218" name="Google Shape;218;p17"/>
          <p:cNvSpPr/>
          <p:nvPr/>
        </p:nvSpPr>
        <p:spPr>
          <a:xfrm>
            <a:off x="3281138" y="46177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DEX et CEX</a:t>
            </a:r>
            <a:endParaRPr sz="900">
              <a:latin typeface="Lato"/>
              <a:ea typeface="Lato"/>
              <a:cs typeface="Lato"/>
              <a:sym typeface="Lato"/>
            </a:endParaRPr>
          </a:p>
        </p:txBody>
      </p:sp>
      <p:grpSp>
        <p:nvGrpSpPr>
          <p:cNvPr id="219" name="Google Shape;219;p17"/>
          <p:cNvGrpSpPr/>
          <p:nvPr/>
        </p:nvGrpSpPr>
        <p:grpSpPr>
          <a:xfrm>
            <a:off x="4664025" y="1326401"/>
            <a:ext cx="1383300" cy="3651299"/>
            <a:chOff x="3181950" y="1326401"/>
            <a:chExt cx="1383300" cy="3651299"/>
          </a:xfrm>
        </p:grpSpPr>
        <p:sp>
          <p:nvSpPr>
            <p:cNvPr id="220" name="Google Shape;220;p17"/>
            <p:cNvSpPr/>
            <p:nvPr/>
          </p:nvSpPr>
          <p:spPr>
            <a:xfrm>
              <a:off x="3181950" y="1326401"/>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4</a:t>
              </a:r>
              <a:endParaRPr sz="900">
                <a:latin typeface="Lato"/>
                <a:ea typeface="Lato"/>
                <a:cs typeface="Lato"/>
                <a:sym typeface="Lato"/>
              </a:endParaRPr>
            </a:p>
            <a:p>
              <a:pPr marL="0" lvl="0" indent="0" algn="ctr" rtl="0">
                <a:spcBef>
                  <a:spcPts val="0"/>
                </a:spcBef>
                <a:spcAft>
                  <a:spcPts val="0"/>
                </a:spcAft>
                <a:buNone/>
              </a:pPr>
              <a:endParaRPr sz="900">
                <a:latin typeface="Lato"/>
                <a:ea typeface="Lato"/>
                <a:cs typeface="Lato"/>
                <a:sym typeface="Lato"/>
              </a:endParaRPr>
            </a:p>
          </p:txBody>
        </p:sp>
        <p:sp>
          <p:nvSpPr>
            <p:cNvPr id="221" name="Google Shape;221;p17"/>
            <p:cNvSpPr/>
            <p:nvPr/>
          </p:nvSpPr>
          <p:spPr>
            <a:xfrm>
              <a:off x="3181950" y="202810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
                <a:solidFill>
                  <a:schemeClr val="lt1"/>
                </a:solidFill>
                <a:latin typeface="Lato"/>
                <a:ea typeface="Lato"/>
                <a:cs typeface="Lato"/>
                <a:sym typeface="Lato"/>
              </a:endParaRPr>
            </a:p>
          </p:txBody>
        </p:sp>
        <p:sp>
          <p:nvSpPr>
            <p:cNvPr id="222" name="Google Shape;222;p17"/>
            <p:cNvSpPr/>
            <p:nvPr/>
          </p:nvSpPr>
          <p:spPr>
            <a:xfrm>
              <a:off x="324570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Les smart contracts</a:t>
              </a:r>
              <a:endParaRPr sz="900" b="1">
                <a:latin typeface="Lato"/>
                <a:ea typeface="Lato"/>
                <a:cs typeface="Lato"/>
                <a:sym typeface="Lato"/>
              </a:endParaRPr>
            </a:p>
          </p:txBody>
        </p:sp>
        <p:sp>
          <p:nvSpPr>
            <p:cNvPr id="223" name="Google Shape;223;p17"/>
            <p:cNvSpPr/>
            <p:nvPr/>
          </p:nvSpPr>
          <p:spPr>
            <a:xfrm>
              <a:off x="3280275" y="2111263"/>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Définition juridique</a:t>
              </a:r>
              <a:endParaRPr sz="900">
                <a:latin typeface="Lato"/>
                <a:ea typeface="Lato"/>
                <a:cs typeface="Lato"/>
                <a:sym typeface="Lato"/>
              </a:endParaRPr>
            </a:p>
          </p:txBody>
        </p:sp>
        <p:sp>
          <p:nvSpPr>
            <p:cNvPr id="224" name="Google Shape;224;p17"/>
            <p:cNvSpPr/>
            <p:nvPr/>
          </p:nvSpPr>
          <p:spPr>
            <a:xfrm>
              <a:off x="3280275" y="2484438"/>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Définition technique</a:t>
              </a:r>
              <a:endParaRPr sz="900">
                <a:latin typeface="Lato"/>
                <a:ea typeface="Lato"/>
                <a:cs typeface="Lato"/>
                <a:sym typeface="Lato"/>
              </a:endParaRPr>
            </a:p>
          </p:txBody>
        </p:sp>
        <p:sp>
          <p:nvSpPr>
            <p:cNvPr id="225" name="Google Shape;225;p17"/>
            <p:cNvSpPr/>
            <p:nvPr/>
          </p:nvSpPr>
          <p:spPr>
            <a:xfrm>
              <a:off x="3278025" y="2857613"/>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La désintermédiation</a:t>
              </a:r>
              <a:endParaRPr sz="900">
                <a:latin typeface="Lato"/>
                <a:ea typeface="Lato"/>
                <a:cs typeface="Lato"/>
                <a:sym typeface="Lato"/>
              </a:endParaRPr>
            </a:p>
          </p:txBody>
        </p:sp>
        <p:sp>
          <p:nvSpPr>
            <p:cNvPr id="226" name="Google Shape;226;p17"/>
            <p:cNvSpPr/>
            <p:nvPr/>
          </p:nvSpPr>
          <p:spPr>
            <a:xfrm>
              <a:off x="3278025" y="3230788"/>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L’avenir des smarts contracts</a:t>
              </a:r>
              <a:endParaRPr sz="900">
                <a:latin typeface="Lato"/>
                <a:ea typeface="Lato"/>
                <a:cs typeface="Lato"/>
                <a:sym typeface="Lato"/>
              </a:endParaRPr>
            </a:p>
          </p:txBody>
        </p:sp>
        <p:sp>
          <p:nvSpPr>
            <p:cNvPr id="227" name="Google Shape;227;p17"/>
            <p:cNvSpPr/>
            <p:nvPr/>
          </p:nvSpPr>
          <p:spPr>
            <a:xfrm>
              <a:off x="3278025" y="4279813"/>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Solidity</a:t>
              </a:r>
              <a:endParaRPr sz="900">
                <a:latin typeface="Lato"/>
                <a:ea typeface="Lato"/>
                <a:cs typeface="Lato"/>
                <a:sym typeface="Lato"/>
              </a:endParaRPr>
            </a:p>
          </p:txBody>
        </p:sp>
        <p:sp>
          <p:nvSpPr>
            <p:cNvPr id="228" name="Google Shape;228;p17"/>
            <p:cNvSpPr/>
            <p:nvPr/>
          </p:nvSpPr>
          <p:spPr>
            <a:xfrm>
              <a:off x="3280275" y="3603963"/>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Signature électronique &amp; SC</a:t>
              </a:r>
              <a:endParaRPr sz="900">
                <a:latin typeface="Lato"/>
                <a:ea typeface="Lato"/>
                <a:cs typeface="Lato"/>
                <a:sym typeface="Lato"/>
              </a:endParaRPr>
            </a:p>
          </p:txBody>
        </p:sp>
        <p:sp>
          <p:nvSpPr>
            <p:cNvPr id="229" name="Google Shape;229;p17"/>
            <p:cNvSpPr/>
            <p:nvPr/>
          </p:nvSpPr>
          <p:spPr>
            <a:xfrm>
              <a:off x="3271200" y="3941888"/>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Comment créer un smart contract ?</a:t>
              </a:r>
              <a:endParaRPr sz="900">
                <a:latin typeface="Lato"/>
                <a:ea typeface="Lato"/>
                <a:cs typeface="Lato"/>
                <a:sym typeface="Lato"/>
              </a:endParaRPr>
            </a:p>
          </p:txBody>
        </p:sp>
      </p:grpSp>
      <p:sp>
        <p:nvSpPr>
          <p:cNvPr id="230" name="Google Shape;230;p17"/>
          <p:cNvSpPr/>
          <p:nvPr/>
        </p:nvSpPr>
        <p:spPr>
          <a:xfrm>
            <a:off x="6235275" y="3947856"/>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Web 3.0 - Objectif et réalité</a:t>
            </a:r>
            <a:endParaRPr sz="900">
              <a:latin typeface="Lato"/>
              <a:ea typeface="Lato"/>
              <a:cs typeface="Lato"/>
              <a:sym typeface="Lato"/>
            </a:endParaRPr>
          </a:p>
        </p:txBody>
      </p:sp>
      <p:sp>
        <p:nvSpPr>
          <p:cNvPr id="231" name="Google Shape;231;p17"/>
          <p:cNvSpPr/>
          <p:nvPr/>
        </p:nvSpPr>
        <p:spPr>
          <a:xfrm>
            <a:off x="6225354" y="42798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Polygon - Une sidechain d’Eth</a:t>
            </a:r>
            <a:endParaRPr sz="900">
              <a:latin typeface="Lato"/>
              <a:ea typeface="Lato"/>
              <a:cs typeface="Lato"/>
              <a:sym typeface="Lato"/>
            </a:endParaRPr>
          </a:p>
        </p:txBody>
      </p:sp>
      <p:sp>
        <p:nvSpPr>
          <p:cNvPr id="232" name="Google Shape;232;p17"/>
          <p:cNvSpPr/>
          <p:nvPr/>
        </p:nvSpPr>
        <p:spPr>
          <a:xfrm>
            <a:off x="6225346" y="46118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 Metaverse</a:t>
            </a:r>
            <a:endParaRPr sz="900">
              <a:latin typeface="Lato"/>
              <a:ea typeface="Lato"/>
              <a:cs typeface="Lato"/>
              <a:sym typeface="Lato"/>
            </a:endParaRPr>
          </a:p>
        </p:txBody>
      </p:sp>
      <p:sp>
        <p:nvSpPr>
          <p:cNvPr id="233" name="Google Shape;233;p17"/>
          <p:cNvSpPr txBox="1"/>
          <p:nvPr/>
        </p:nvSpPr>
        <p:spPr>
          <a:xfrm>
            <a:off x="6848100" y="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Sommaire</a:t>
            </a:r>
            <a:endParaRPr/>
          </a:p>
        </p:txBody>
      </p:sp>
      <p:sp>
        <p:nvSpPr>
          <p:cNvPr id="239" name="Google Shape;239;p18"/>
          <p:cNvSpPr/>
          <p:nvPr/>
        </p:nvSpPr>
        <p:spPr>
          <a:xfrm>
            <a:off x="257550" y="964250"/>
            <a:ext cx="8694300" cy="301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Cours de 12 heures</a:t>
            </a:r>
            <a:endParaRPr>
              <a:latin typeface="Lato"/>
              <a:ea typeface="Lato"/>
              <a:cs typeface="Lato"/>
              <a:sym typeface="Lato"/>
            </a:endParaRPr>
          </a:p>
        </p:txBody>
      </p:sp>
      <p:sp>
        <p:nvSpPr>
          <p:cNvPr id="240" name="Google Shape;240;p18"/>
          <p:cNvSpPr/>
          <p:nvPr/>
        </p:nvSpPr>
        <p:spPr>
          <a:xfrm>
            <a:off x="257550" y="1316148"/>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1</a:t>
            </a:r>
            <a:endParaRPr>
              <a:latin typeface="Lato"/>
              <a:ea typeface="Lato"/>
              <a:cs typeface="Lato"/>
              <a:sym typeface="Lato"/>
            </a:endParaRPr>
          </a:p>
          <a:p>
            <a:pPr marL="0" lvl="0" indent="0" algn="l" rtl="0">
              <a:spcBef>
                <a:spcPts val="0"/>
              </a:spcBef>
              <a:spcAft>
                <a:spcPts val="0"/>
              </a:spcAft>
              <a:buNone/>
            </a:pPr>
            <a:endParaRPr sz="900">
              <a:latin typeface="Lato"/>
              <a:ea typeface="Lato"/>
              <a:cs typeface="Lato"/>
              <a:sym typeface="Lato"/>
            </a:endParaRPr>
          </a:p>
        </p:txBody>
      </p:sp>
      <p:sp>
        <p:nvSpPr>
          <p:cNvPr id="241" name="Google Shape;241;p18"/>
          <p:cNvSpPr/>
          <p:nvPr/>
        </p:nvSpPr>
        <p:spPr>
          <a:xfrm>
            <a:off x="1719750" y="1316147"/>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2</a:t>
            </a:r>
            <a:endParaRPr sz="900">
              <a:latin typeface="Lato"/>
              <a:ea typeface="Lato"/>
              <a:cs typeface="Lato"/>
              <a:sym typeface="Lato"/>
            </a:endParaRPr>
          </a:p>
        </p:txBody>
      </p:sp>
      <p:sp>
        <p:nvSpPr>
          <p:cNvPr id="242" name="Google Shape;242;p18"/>
          <p:cNvSpPr/>
          <p:nvPr/>
        </p:nvSpPr>
        <p:spPr>
          <a:xfrm>
            <a:off x="6106350" y="1326401"/>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5</a:t>
            </a:r>
            <a:endParaRPr>
              <a:latin typeface="Lato"/>
              <a:ea typeface="Lato"/>
              <a:cs typeface="Lato"/>
              <a:sym typeface="Lato"/>
            </a:endParaRPr>
          </a:p>
          <a:p>
            <a:pPr marL="0" lvl="0" indent="0" algn="ctr" rtl="0">
              <a:spcBef>
                <a:spcPts val="0"/>
              </a:spcBef>
              <a:spcAft>
                <a:spcPts val="0"/>
              </a:spcAft>
              <a:buNone/>
            </a:pPr>
            <a:endParaRPr>
              <a:latin typeface="Lato"/>
              <a:ea typeface="Lato"/>
              <a:cs typeface="Lato"/>
              <a:sym typeface="Lato"/>
            </a:endParaRPr>
          </a:p>
        </p:txBody>
      </p:sp>
      <p:sp>
        <p:nvSpPr>
          <p:cNvPr id="243" name="Google Shape;243;p18"/>
          <p:cNvSpPr/>
          <p:nvPr/>
        </p:nvSpPr>
        <p:spPr>
          <a:xfrm>
            <a:off x="7568550" y="1326401"/>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6</a:t>
            </a:r>
            <a:endParaRPr>
              <a:latin typeface="Lato"/>
              <a:ea typeface="Lato"/>
              <a:cs typeface="Lato"/>
              <a:sym typeface="Lato"/>
            </a:endParaRPr>
          </a:p>
        </p:txBody>
      </p:sp>
      <p:sp>
        <p:nvSpPr>
          <p:cNvPr id="244" name="Google Shape;244;p18"/>
          <p:cNvSpPr txBox="1"/>
          <p:nvPr/>
        </p:nvSpPr>
        <p:spPr>
          <a:xfrm>
            <a:off x="6225175" y="2457700"/>
            <a:ext cx="1236300" cy="276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endParaRPr sz="600">
              <a:latin typeface="Lato"/>
              <a:ea typeface="Lato"/>
              <a:cs typeface="Lato"/>
              <a:sym typeface="Lato"/>
            </a:endParaRPr>
          </a:p>
        </p:txBody>
      </p:sp>
      <p:sp>
        <p:nvSpPr>
          <p:cNvPr id="245" name="Google Shape;245;p18"/>
          <p:cNvSpPr/>
          <p:nvPr/>
        </p:nvSpPr>
        <p:spPr>
          <a:xfrm>
            <a:off x="257550" y="200765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6" name="Google Shape;246;p18"/>
          <p:cNvSpPr/>
          <p:nvPr/>
        </p:nvSpPr>
        <p:spPr>
          <a:xfrm>
            <a:off x="1719750" y="200765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7" name="Google Shape;247;p18"/>
          <p:cNvSpPr/>
          <p:nvPr/>
        </p:nvSpPr>
        <p:spPr>
          <a:xfrm>
            <a:off x="6138150" y="202815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2">
              <a:solidFill>
                <a:schemeClr val="lt1"/>
              </a:solidFill>
              <a:latin typeface="Lato"/>
              <a:ea typeface="Lato"/>
              <a:cs typeface="Lato"/>
              <a:sym typeface="Lato"/>
            </a:endParaRPr>
          </a:p>
        </p:txBody>
      </p:sp>
      <p:sp>
        <p:nvSpPr>
          <p:cNvPr id="248" name="Google Shape;248;p18"/>
          <p:cNvSpPr/>
          <p:nvPr/>
        </p:nvSpPr>
        <p:spPr>
          <a:xfrm>
            <a:off x="7568550" y="2028025"/>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solidFill>
                <a:schemeClr val="lt1"/>
              </a:solidFill>
              <a:latin typeface="Lato"/>
              <a:ea typeface="Lato"/>
              <a:cs typeface="Lato"/>
              <a:sym typeface="Lato"/>
            </a:endParaRPr>
          </a:p>
        </p:txBody>
      </p:sp>
      <p:sp>
        <p:nvSpPr>
          <p:cNvPr id="249" name="Google Shape;249;p18"/>
          <p:cNvSpPr/>
          <p:nvPr/>
        </p:nvSpPr>
        <p:spPr>
          <a:xfrm>
            <a:off x="31335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Introduction à la blockchain</a:t>
            </a:r>
            <a:endParaRPr sz="900" b="1">
              <a:latin typeface="Lato"/>
              <a:ea typeface="Lato"/>
              <a:cs typeface="Lato"/>
              <a:sym typeface="Lato"/>
            </a:endParaRPr>
          </a:p>
        </p:txBody>
      </p:sp>
      <p:sp>
        <p:nvSpPr>
          <p:cNvPr id="250" name="Google Shape;250;p18"/>
          <p:cNvSpPr/>
          <p:nvPr/>
        </p:nvSpPr>
        <p:spPr>
          <a:xfrm>
            <a:off x="617805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Les NFT</a:t>
            </a:r>
            <a:endParaRPr sz="900" b="1">
              <a:latin typeface="Lato"/>
              <a:ea typeface="Lato"/>
              <a:cs typeface="Lato"/>
              <a:sym typeface="Lato"/>
            </a:endParaRPr>
          </a:p>
        </p:txBody>
      </p:sp>
      <p:sp>
        <p:nvSpPr>
          <p:cNvPr id="251" name="Google Shape;251;p18"/>
          <p:cNvSpPr/>
          <p:nvPr/>
        </p:nvSpPr>
        <p:spPr>
          <a:xfrm>
            <a:off x="1773300" y="1650638"/>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Les différents types de blockchain</a:t>
            </a:r>
            <a:endParaRPr sz="900" b="1">
              <a:latin typeface="Lato"/>
              <a:ea typeface="Lato"/>
              <a:cs typeface="Lato"/>
              <a:sym typeface="Lato"/>
            </a:endParaRPr>
          </a:p>
        </p:txBody>
      </p:sp>
      <p:sp>
        <p:nvSpPr>
          <p:cNvPr id="252" name="Google Shape;252;p18"/>
          <p:cNvSpPr/>
          <p:nvPr/>
        </p:nvSpPr>
        <p:spPr>
          <a:xfrm>
            <a:off x="761985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Exposé</a:t>
            </a:r>
            <a:endParaRPr sz="900" b="1">
              <a:latin typeface="Lato"/>
              <a:ea typeface="Lato"/>
              <a:cs typeface="Lato"/>
              <a:sym typeface="Lato"/>
            </a:endParaRPr>
          </a:p>
        </p:txBody>
      </p:sp>
      <p:sp>
        <p:nvSpPr>
          <p:cNvPr id="253" name="Google Shape;253;p18"/>
          <p:cNvSpPr/>
          <p:nvPr/>
        </p:nvSpPr>
        <p:spPr>
          <a:xfrm>
            <a:off x="347333" y="21112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Historique</a:t>
            </a:r>
            <a:endParaRPr sz="900">
              <a:latin typeface="Lato"/>
              <a:ea typeface="Lato"/>
              <a:cs typeface="Lato"/>
              <a:sym typeface="Lato"/>
            </a:endParaRPr>
          </a:p>
        </p:txBody>
      </p:sp>
      <p:sp>
        <p:nvSpPr>
          <p:cNvPr id="254" name="Google Shape;254;p18"/>
          <p:cNvSpPr/>
          <p:nvPr/>
        </p:nvSpPr>
        <p:spPr>
          <a:xfrm>
            <a:off x="347333" y="24844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Introduction à la Blockchain</a:t>
            </a:r>
            <a:endParaRPr sz="900">
              <a:latin typeface="Lato"/>
              <a:ea typeface="Lato"/>
              <a:cs typeface="Lato"/>
              <a:sym typeface="Lato"/>
            </a:endParaRPr>
          </a:p>
        </p:txBody>
      </p:sp>
      <p:sp>
        <p:nvSpPr>
          <p:cNvPr id="255" name="Google Shape;255;p18"/>
          <p:cNvSpPr/>
          <p:nvPr/>
        </p:nvSpPr>
        <p:spPr>
          <a:xfrm>
            <a:off x="345083" y="28576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900">
                <a:latin typeface="Lato"/>
                <a:ea typeface="Lato"/>
                <a:cs typeface="Lato"/>
                <a:sym typeface="Lato"/>
              </a:rPr>
              <a:t>Qui ? Pourquoi ?</a:t>
            </a:r>
            <a:endParaRPr sz="900">
              <a:latin typeface="Lato"/>
              <a:ea typeface="Lato"/>
              <a:cs typeface="Lato"/>
              <a:sym typeface="Lato"/>
            </a:endParaRPr>
          </a:p>
          <a:p>
            <a:pPr marL="0" lvl="0" indent="0" algn="l" rtl="0">
              <a:spcBef>
                <a:spcPts val="0"/>
              </a:spcBef>
              <a:spcAft>
                <a:spcPts val="0"/>
              </a:spcAft>
              <a:buNone/>
            </a:pPr>
            <a:r>
              <a:rPr lang="fr" sz="900">
                <a:latin typeface="Lato"/>
                <a:ea typeface="Lato"/>
                <a:cs typeface="Lato"/>
                <a:sym typeface="Lato"/>
              </a:rPr>
              <a:t>Quels enjeux ?</a:t>
            </a:r>
            <a:endParaRPr sz="900">
              <a:latin typeface="Lato"/>
              <a:ea typeface="Lato"/>
              <a:cs typeface="Lato"/>
              <a:sym typeface="Lato"/>
            </a:endParaRPr>
          </a:p>
        </p:txBody>
      </p:sp>
      <p:sp>
        <p:nvSpPr>
          <p:cNvPr id="256" name="Google Shape;256;p18"/>
          <p:cNvSpPr/>
          <p:nvPr/>
        </p:nvSpPr>
        <p:spPr>
          <a:xfrm>
            <a:off x="345083" y="3230800"/>
            <a:ext cx="1204800" cy="4551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entreprises qui utilisent la blockchain</a:t>
            </a:r>
            <a:endParaRPr sz="900">
              <a:latin typeface="Lato"/>
              <a:ea typeface="Lato"/>
              <a:cs typeface="Lato"/>
              <a:sym typeface="Lato"/>
            </a:endParaRPr>
          </a:p>
        </p:txBody>
      </p:sp>
      <p:sp>
        <p:nvSpPr>
          <p:cNvPr id="257" name="Google Shape;257;p18"/>
          <p:cNvSpPr/>
          <p:nvPr/>
        </p:nvSpPr>
        <p:spPr>
          <a:xfrm>
            <a:off x="347333" y="3782175"/>
            <a:ext cx="1204800" cy="4551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TD1 : </a:t>
            </a:r>
            <a:endParaRPr sz="900">
              <a:latin typeface="Lato"/>
              <a:ea typeface="Lato"/>
              <a:cs typeface="Lato"/>
              <a:sym typeface="Lato"/>
            </a:endParaRPr>
          </a:p>
          <a:p>
            <a:pPr marL="0" lvl="0" indent="0" algn="ctr" rtl="0">
              <a:spcBef>
                <a:spcPts val="0"/>
              </a:spcBef>
              <a:spcAft>
                <a:spcPts val="0"/>
              </a:spcAft>
              <a:buNone/>
            </a:pPr>
            <a:r>
              <a:rPr lang="fr" sz="900">
                <a:latin typeface="Lato"/>
                <a:ea typeface="Lato"/>
                <a:cs typeface="Lato"/>
                <a:sym typeface="Lato"/>
              </a:rPr>
              <a:t>Les applications blockchain</a:t>
            </a:r>
            <a:endParaRPr sz="900">
              <a:latin typeface="Lato"/>
              <a:ea typeface="Lato"/>
              <a:cs typeface="Lato"/>
              <a:sym typeface="Lato"/>
            </a:endParaRPr>
          </a:p>
        </p:txBody>
      </p:sp>
      <p:sp>
        <p:nvSpPr>
          <p:cNvPr id="258" name="Google Shape;258;p18"/>
          <p:cNvSpPr/>
          <p:nvPr/>
        </p:nvSpPr>
        <p:spPr>
          <a:xfrm>
            <a:off x="1810125" y="21112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blockchains publiques</a:t>
            </a:r>
            <a:endParaRPr sz="900">
              <a:latin typeface="Lato"/>
              <a:ea typeface="Lato"/>
              <a:cs typeface="Lato"/>
              <a:sym typeface="Lato"/>
            </a:endParaRPr>
          </a:p>
        </p:txBody>
      </p:sp>
      <p:sp>
        <p:nvSpPr>
          <p:cNvPr id="259" name="Google Shape;259;p18"/>
          <p:cNvSpPr/>
          <p:nvPr/>
        </p:nvSpPr>
        <p:spPr>
          <a:xfrm>
            <a:off x="1810125" y="24844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blockchains privées</a:t>
            </a:r>
            <a:endParaRPr sz="900">
              <a:latin typeface="Lato"/>
              <a:ea typeface="Lato"/>
              <a:cs typeface="Lato"/>
              <a:sym typeface="Lato"/>
            </a:endParaRPr>
          </a:p>
        </p:txBody>
      </p:sp>
      <p:sp>
        <p:nvSpPr>
          <p:cNvPr id="260" name="Google Shape;260;p18"/>
          <p:cNvSpPr/>
          <p:nvPr/>
        </p:nvSpPr>
        <p:spPr>
          <a:xfrm>
            <a:off x="1807875" y="28576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blockchain hybrides</a:t>
            </a:r>
            <a:endParaRPr sz="900">
              <a:latin typeface="Lato"/>
              <a:ea typeface="Lato"/>
              <a:cs typeface="Lato"/>
              <a:sym typeface="Lato"/>
            </a:endParaRPr>
          </a:p>
        </p:txBody>
      </p:sp>
      <p:sp>
        <p:nvSpPr>
          <p:cNvPr id="261" name="Google Shape;261;p18"/>
          <p:cNvSpPr/>
          <p:nvPr/>
        </p:nvSpPr>
        <p:spPr>
          <a:xfrm>
            <a:off x="1807875" y="32308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blockchains de consortium</a:t>
            </a:r>
            <a:endParaRPr sz="900">
              <a:latin typeface="Lato"/>
              <a:ea typeface="Lato"/>
              <a:cs typeface="Lato"/>
              <a:sym typeface="Lato"/>
            </a:endParaRPr>
          </a:p>
        </p:txBody>
      </p:sp>
      <p:sp>
        <p:nvSpPr>
          <p:cNvPr id="262" name="Google Shape;262;p18"/>
          <p:cNvSpPr/>
          <p:nvPr/>
        </p:nvSpPr>
        <p:spPr>
          <a:xfrm>
            <a:off x="1807875" y="42798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L’interopérabilité</a:t>
            </a:r>
            <a:endParaRPr sz="900">
              <a:latin typeface="Lato"/>
              <a:ea typeface="Lato"/>
              <a:cs typeface="Lato"/>
              <a:sym typeface="Lato"/>
            </a:endParaRPr>
          </a:p>
        </p:txBody>
      </p:sp>
      <p:sp>
        <p:nvSpPr>
          <p:cNvPr id="263" name="Google Shape;263;p18"/>
          <p:cNvSpPr/>
          <p:nvPr/>
        </p:nvSpPr>
        <p:spPr>
          <a:xfrm>
            <a:off x="1810125" y="36039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layers en blockchain</a:t>
            </a:r>
            <a:endParaRPr sz="900">
              <a:latin typeface="Lato"/>
              <a:ea typeface="Lato"/>
              <a:cs typeface="Lato"/>
              <a:sym typeface="Lato"/>
            </a:endParaRPr>
          </a:p>
        </p:txBody>
      </p:sp>
      <p:sp>
        <p:nvSpPr>
          <p:cNvPr id="264" name="Google Shape;264;p18"/>
          <p:cNvSpPr/>
          <p:nvPr/>
        </p:nvSpPr>
        <p:spPr>
          <a:xfrm>
            <a:off x="1810125" y="39419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TD2 : Cas d’étude</a:t>
            </a:r>
            <a:endParaRPr sz="900">
              <a:latin typeface="Lato"/>
              <a:ea typeface="Lato"/>
              <a:cs typeface="Lato"/>
              <a:sym typeface="Lato"/>
            </a:endParaRPr>
          </a:p>
          <a:p>
            <a:pPr marL="0" lvl="0" indent="0" algn="ctr" rtl="0">
              <a:spcBef>
                <a:spcPts val="0"/>
              </a:spcBef>
              <a:spcAft>
                <a:spcPts val="0"/>
              </a:spcAft>
              <a:buNone/>
            </a:pPr>
            <a:r>
              <a:rPr lang="fr" sz="900">
                <a:latin typeface="Lato"/>
                <a:ea typeface="Lato"/>
                <a:cs typeface="Lato"/>
                <a:sym typeface="Lato"/>
              </a:rPr>
              <a:t>Cosmos</a:t>
            </a:r>
            <a:endParaRPr sz="900">
              <a:latin typeface="Lato"/>
              <a:ea typeface="Lato"/>
              <a:cs typeface="Lato"/>
              <a:sym typeface="Lato"/>
            </a:endParaRPr>
          </a:p>
        </p:txBody>
      </p:sp>
      <p:grpSp>
        <p:nvGrpSpPr>
          <p:cNvPr id="265" name="Google Shape;265;p18"/>
          <p:cNvGrpSpPr/>
          <p:nvPr/>
        </p:nvGrpSpPr>
        <p:grpSpPr>
          <a:xfrm>
            <a:off x="3174000" y="1326377"/>
            <a:ext cx="1399200" cy="3651348"/>
            <a:chOff x="4644150" y="1326402"/>
            <a:chExt cx="1399200" cy="3651348"/>
          </a:xfrm>
        </p:grpSpPr>
        <p:sp>
          <p:nvSpPr>
            <p:cNvPr id="266" name="Google Shape;266;p18"/>
            <p:cNvSpPr/>
            <p:nvPr/>
          </p:nvSpPr>
          <p:spPr>
            <a:xfrm>
              <a:off x="4644150" y="1326402"/>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3</a:t>
              </a:r>
              <a:endParaRPr sz="900">
                <a:latin typeface="Lato"/>
                <a:ea typeface="Lato"/>
                <a:cs typeface="Lato"/>
                <a:sym typeface="Lato"/>
              </a:endParaRPr>
            </a:p>
          </p:txBody>
        </p:sp>
        <p:sp>
          <p:nvSpPr>
            <p:cNvPr id="267" name="Google Shape;267;p18"/>
            <p:cNvSpPr/>
            <p:nvPr/>
          </p:nvSpPr>
          <p:spPr>
            <a:xfrm>
              <a:off x="4660050" y="202815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solidFill>
                  <a:schemeClr val="lt1"/>
                </a:solidFill>
                <a:latin typeface="Lato"/>
                <a:ea typeface="Lato"/>
                <a:cs typeface="Lato"/>
                <a:sym typeface="Lato"/>
              </a:endParaRPr>
            </a:p>
          </p:txBody>
        </p:sp>
        <p:sp>
          <p:nvSpPr>
            <p:cNvPr id="268" name="Google Shape;268;p18"/>
            <p:cNvSpPr/>
            <p:nvPr/>
          </p:nvSpPr>
          <p:spPr>
            <a:xfrm>
              <a:off x="469995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Les crypto-monnaies</a:t>
              </a:r>
              <a:endParaRPr sz="900" b="1">
                <a:latin typeface="Lato"/>
                <a:ea typeface="Lato"/>
                <a:cs typeface="Lato"/>
                <a:sym typeface="Lato"/>
              </a:endParaRPr>
            </a:p>
          </p:txBody>
        </p:sp>
        <p:sp>
          <p:nvSpPr>
            <p:cNvPr id="269" name="Google Shape;269;p18"/>
            <p:cNvSpPr/>
            <p:nvPr/>
          </p:nvSpPr>
          <p:spPr>
            <a:xfrm>
              <a:off x="4750425" y="21112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Qu’est ce qu’une crypto-monnaie ?</a:t>
              </a:r>
              <a:endParaRPr sz="900">
                <a:latin typeface="Lato"/>
                <a:ea typeface="Lato"/>
                <a:cs typeface="Lato"/>
                <a:sym typeface="Lato"/>
              </a:endParaRPr>
            </a:p>
          </p:txBody>
        </p:sp>
        <p:sp>
          <p:nvSpPr>
            <p:cNvPr id="270" name="Google Shape;270;p18"/>
            <p:cNvSpPr/>
            <p:nvPr/>
          </p:nvSpPr>
          <p:spPr>
            <a:xfrm>
              <a:off x="4750425" y="24844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Stockage et utilisation</a:t>
              </a:r>
              <a:endParaRPr sz="900">
                <a:latin typeface="Lato"/>
                <a:ea typeface="Lato"/>
                <a:cs typeface="Lato"/>
                <a:sym typeface="Lato"/>
              </a:endParaRPr>
            </a:p>
          </p:txBody>
        </p:sp>
        <p:sp>
          <p:nvSpPr>
            <p:cNvPr id="271" name="Google Shape;271;p18"/>
            <p:cNvSpPr/>
            <p:nvPr/>
          </p:nvSpPr>
          <p:spPr>
            <a:xfrm>
              <a:off x="4748175" y="28576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Entreprises &amp; Crypto-Actifs</a:t>
              </a:r>
              <a:endParaRPr sz="900">
                <a:latin typeface="Lato"/>
                <a:ea typeface="Lato"/>
                <a:cs typeface="Lato"/>
                <a:sym typeface="Lato"/>
              </a:endParaRPr>
            </a:p>
          </p:txBody>
        </p:sp>
        <p:sp>
          <p:nvSpPr>
            <p:cNvPr id="272" name="Google Shape;272;p18"/>
            <p:cNvSpPr/>
            <p:nvPr/>
          </p:nvSpPr>
          <p:spPr>
            <a:xfrm>
              <a:off x="4748175" y="32308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Anonymisation ou Pseudonymisation</a:t>
              </a:r>
              <a:endParaRPr sz="900">
                <a:latin typeface="Lato"/>
                <a:ea typeface="Lato"/>
                <a:cs typeface="Lato"/>
                <a:sym typeface="Lato"/>
              </a:endParaRPr>
            </a:p>
          </p:txBody>
        </p:sp>
        <p:sp>
          <p:nvSpPr>
            <p:cNvPr id="273" name="Google Shape;273;p18"/>
            <p:cNvSpPr/>
            <p:nvPr/>
          </p:nvSpPr>
          <p:spPr>
            <a:xfrm>
              <a:off x="4748175" y="42798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MNBC</a:t>
              </a:r>
              <a:endParaRPr sz="900">
                <a:latin typeface="Lato"/>
                <a:ea typeface="Lato"/>
                <a:cs typeface="Lato"/>
                <a:sym typeface="Lato"/>
              </a:endParaRPr>
            </a:p>
          </p:txBody>
        </p:sp>
        <p:sp>
          <p:nvSpPr>
            <p:cNvPr id="274" name="Google Shape;274;p18"/>
            <p:cNvSpPr/>
            <p:nvPr/>
          </p:nvSpPr>
          <p:spPr>
            <a:xfrm>
              <a:off x="4750425" y="36039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contrôles et régulations</a:t>
              </a:r>
              <a:endParaRPr sz="900">
                <a:latin typeface="Lato"/>
                <a:ea typeface="Lato"/>
                <a:cs typeface="Lato"/>
                <a:sym typeface="Lato"/>
              </a:endParaRPr>
            </a:p>
          </p:txBody>
        </p:sp>
        <p:sp>
          <p:nvSpPr>
            <p:cNvPr id="275" name="Google Shape;275;p18"/>
            <p:cNvSpPr/>
            <p:nvPr/>
          </p:nvSpPr>
          <p:spPr>
            <a:xfrm>
              <a:off x="4750425" y="39419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banques centrales</a:t>
              </a:r>
              <a:endParaRPr sz="900">
                <a:latin typeface="Lato"/>
                <a:ea typeface="Lato"/>
                <a:cs typeface="Lato"/>
                <a:sym typeface="Lato"/>
              </a:endParaRPr>
            </a:p>
          </p:txBody>
        </p:sp>
      </p:grpSp>
      <p:sp>
        <p:nvSpPr>
          <p:cNvPr id="276" name="Google Shape;276;p18"/>
          <p:cNvSpPr/>
          <p:nvPr/>
        </p:nvSpPr>
        <p:spPr>
          <a:xfrm>
            <a:off x="6234096" y="21112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Qu’est ce qu’un NFT ?</a:t>
            </a:r>
            <a:endParaRPr sz="900">
              <a:latin typeface="Lato"/>
              <a:ea typeface="Lato"/>
              <a:cs typeface="Lato"/>
              <a:sym typeface="Lato"/>
            </a:endParaRPr>
          </a:p>
        </p:txBody>
      </p:sp>
      <p:sp>
        <p:nvSpPr>
          <p:cNvPr id="277" name="Google Shape;277;p18"/>
          <p:cNvSpPr/>
          <p:nvPr/>
        </p:nvSpPr>
        <p:spPr>
          <a:xfrm>
            <a:off x="6234096" y="24844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OpenSea</a:t>
            </a:r>
            <a:endParaRPr sz="900">
              <a:latin typeface="Lato"/>
              <a:ea typeface="Lato"/>
              <a:cs typeface="Lato"/>
              <a:sym typeface="Lato"/>
            </a:endParaRPr>
          </a:p>
        </p:txBody>
      </p:sp>
      <p:sp>
        <p:nvSpPr>
          <p:cNvPr id="278" name="Google Shape;278;p18"/>
          <p:cNvSpPr/>
          <p:nvPr/>
        </p:nvSpPr>
        <p:spPr>
          <a:xfrm>
            <a:off x="6231846" y="28576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NFT dans l’Art</a:t>
            </a:r>
            <a:endParaRPr sz="900">
              <a:latin typeface="Lato"/>
              <a:ea typeface="Lato"/>
              <a:cs typeface="Lato"/>
              <a:sym typeface="Lato"/>
            </a:endParaRPr>
          </a:p>
        </p:txBody>
      </p:sp>
      <p:sp>
        <p:nvSpPr>
          <p:cNvPr id="279" name="Google Shape;279;p18"/>
          <p:cNvSpPr/>
          <p:nvPr/>
        </p:nvSpPr>
        <p:spPr>
          <a:xfrm>
            <a:off x="6231846" y="32308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NFT d’art et NFT techniques</a:t>
            </a:r>
            <a:endParaRPr sz="900">
              <a:latin typeface="Lato"/>
              <a:ea typeface="Lato"/>
              <a:cs typeface="Lato"/>
              <a:sym typeface="Lato"/>
            </a:endParaRPr>
          </a:p>
        </p:txBody>
      </p:sp>
      <p:sp>
        <p:nvSpPr>
          <p:cNvPr id="280" name="Google Shape;280;p18"/>
          <p:cNvSpPr/>
          <p:nvPr/>
        </p:nvSpPr>
        <p:spPr>
          <a:xfrm>
            <a:off x="6234096" y="36039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Unstoppable Domains</a:t>
            </a:r>
            <a:endParaRPr sz="900">
              <a:latin typeface="Lato"/>
              <a:ea typeface="Lato"/>
              <a:cs typeface="Lato"/>
              <a:sym typeface="Lato"/>
            </a:endParaRPr>
          </a:p>
        </p:txBody>
      </p:sp>
      <p:sp>
        <p:nvSpPr>
          <p:cNvPr id="281" name="Google Shape;281;p18"/>
          <p:cNvSpPr/>
          <p:nvPr/>
        </p:nvSpPr>
        <p:spPr>
          <a:xfrm>
            <a:off x="7660633" y="2111250"/>
            <a:ext cx="1204800" cy="27834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Exposé noté</a:t>
            </a:r>
            <a:endParaRPr sz="900">
              <a:latin typeface="Lato"/>
              <a:ea typeface="Lato"/>
              <a:cs typeface="Lato"/>
              <a:sym typeface="Lato"/>
            </a:endParaRPr>
          </a:p>
          <a:p>
            <a:pPr marL="0" lvl="0" indent="0" algn="ctr" rtl="0">
              <a:spcBef>
                <a:spcPts val="0"/>
              </a:spcBef>
              <a:spcAft>
                <a:spcPts val="0"/>
              </a:spcAft>
              <a:buNone/>
            </a:pPr>
            <a:r>
              <a:rPr lang="fr" sz="900">
                <a:latin typeface="Lato"/>
                <a:ea typeface="Lato"/>
                <a:cs typeface="Lato"/>
                <a:sym typeface="Lato"/>
              </a:rPr>
              <a:t>Présentation d’une blockchain ou d’un layer en groupe</a:t>
            </a:r>
            <a:endParaRPr sz="900">
              <a:latin typeface="Lato"/>
              <a:ea typeface="Lato"/>
              <a:cs typeface="Lato"/>
              <a:sym typeface="Lato"/>
            </a:endParaRPr>
          </a:p>
        </p:txBody>
      </p:sp>
      <p:sp>
        <p:nvSpPr>
          <p:cNvPr id="282" name="Google Shape;282;p18"/>
          <p:cNvSpPr/>
          <p:nvPr/>
        </p:nvSpPr>
        <p:spPr>
          <a:xfrm>
            <a:off x="3281138" y="46177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DEX et CEX</a:t>
            </a:r>
            <a:endParaRPr sz="900">
              <a:latin typeface="Lato"/>
              <a:ea typeface="Lato"/>
              <a:cs typeface="Lato"/>
              <a:sym typeface="Lato"/>
            </a:endParaRPr>
          </a:p>
        </p:txBody>
      </p:sp>
      <p:grpSp>
        <p:nvGrpSpPr>
          <p:cNvPr id="283" name="Google Shape;283;p18"/>
          <p:cNvGrpSpPr/>
          <p:nvPr/>
        </p:nvGrpSpPr>
        <p:grpSpPr>
          <a:xfrm>
            <a:off x="4664025" y="1326401"/>
            <a:ext cx="1383300" cy="3651299"/>
            <a:chOff x="3181950" y="1326401"/>
            <a:chExt cx="1383300" cy="3651299"/>
          </a:xfrm>
        </p:grpSpPr>
        <p:sp>
          <p:nvSpPr>
            <p:cNvPr id="284" name="Google Shape;284;p18"/>
            <p:cNvSpPr/>
            <p:nvPr/>
          </p:nvSpPr>
          <p:spPr>
            <a:xfrm>
              <a:off x="3181950" y="1326401"/>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4</a:t>
              </a:r>
              <a:endParaRPr sz="900">
                <a:latin typeface="Lato"/>
                <a:ea typeface="Lato"/>
                <a:cs typeface="Lato"/>
                <a:sym typeface="Lato"/>
              </a:endParaRPr>
            </a:p>
            <a:p>
              <a:pPr marL="0" lvl="0" indent="0" algn="ctr" rtl="0">
                <a:spcBef>
                  <a:spcPts val="0"/>
                </a:spcBef>
                <a:spcAft>
                  <a:spcPts val="0"/>
                </a:spcAft>
                <a:buNone/>
              </a:pPr>
              <a:endParaRPr sz="900">
                <a:latin typeface="Lato"/>
                <a:ea typeface="Lato"/>
                <a:cs typeface="Lato"/>
                <a:sym typeface="Lato"/>
              </a:endParaRPr>
            </a:p>
          </p:txBody>
        </p:sp>
        <p:sp>
          <p:nvSpPr>
            <p:cNvPr id="285" name="Google Shape;285;p18"/>
            <p:cNvSpPr/>
            <p:nvPr/>
          </p:nvSpPr>
          <p:spPr>
            <a:xfrm>
              <a:off x="3181950" y="202810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
                <a:solidFill>
                  <a:schemeClr val="lt1"/>
                </a:solidFill>
                <a:latin typeface="Lato"/>
                <a:ea typeface="Lato"/>
                <a:cs typeface="Lato"/>
                <a:sym typeface="Lato"/>
              </a:endParaRPr>
            </a:p>
          </p:txBody>
        </p:sp>
        <p:sp>
          <p:nvSpPr>
            <p:cNvPr id="286" name="Google Shape;286;p18"/>
            <p:cNvSpPr/>
            <p:nvPr/>
          </p:nvSpPr>
          <p:spPr>
            <a:xfrm>
              <a:off x="324570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Les smart contracts</a:t>
              </a:r>
              <a:endParaRPr sz="900" b="1">
                <a:latin typeface="Lato"/>
                <a:ea typeface="Lato"/>
                <a:cs typeface="Lato"/>
                <a:sym typeface="Lato"/>
              </a:endParaRPr>
            </a:p>
          </p:txBody>
        </p:sp>
        <p:sp>
          <p:nvSpPr>
            <p:cNvPr id="287" name="Google Shape;287;p18"/>
            <p:cNvSpPr/>
            <p:nvPr/>
          </p:nvSpPr>
          <p:spPr>
            <a:xfrm>
              <a:off x="3280275" y="2111263"/>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Définition juridique</a:t>
              </a:r>
              <a:endParaRPr sz="900">
                <a:latin typeface="Lato"/>
                <a:ea typeface="Lato"/>
                <a:cs typeface="Lato"/>
                <a:sym typeface="Lato"/>
              </a:endParaRPr>
            </a:p>
          </p:txBody>
        </p:sp>
        <p:sp>
          <p:nvSpPr>
            <p:cNvPr id="288" name="Google Shape;288;p18"/>
            <p:cNvSpPr/>
            <p:nvPr/>
          </p:nvSpPr>
          <p:spPr>
            <a:xfrm>
              <a:off x="3280275" y="2484438"/>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Définition technique</a:t>
              </a:r>
              <a:endParaRPr sz="900">
                <a:latin typeface="Lato"/>
                <a:ea typeface="Lato"/>
                <a:cs typeface="Lato"/>
                <a:sym typeface="Lato"/>
              </a:endParaRPr>
            </a:p>
          </p:txBody>
        </p:sp>
        <p:sp>
          <p:nvSpPr>
            <p:cNvPr id="289" name="Google Shape;289;p18"/>
            <p:cNvSpPr/>
            <p:nvPr/>
          </p:nvSpPr>
          <p:spPr>
            <a:xfrm>
              <a:off x="3278025" y="2857613"/>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La désintermédiation</a:t>
              </a:r>
              <a:endParaRPr sz="900">
                <a:latin typeface="Lato"/>
                <a:ea typeface="Lato"/>
                <a:cs typeface="Lato"/>
                <a:sym typeface="Lato"/>
              </a:endParaRPr>
            </a:p>
          </p:txBody>
        </p:sp>
        <p:sp>
          <p:nvSpPr>
            <p:cNvPr id="290" name="Google Shape;290;p18"/>
            <p:cNvSpPr/>
            <p:nvPr/>
          </p:nvSpPr>
          <p:spPr>
            <a:xfrm>
              <a:off x="3278025" y="3230788"/>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L’avenir des smarts contracts</a:t>
              </a:r>
              <a:endParaRPr sz="900">
                <a:latin typeface="Lato"/>
                <a:ea typeface="Lato"/>
                <a:cs typeface="Lato"/>
                <a:sym typeface="Lato"/>
              </a:endParaRPr>
            </a:p>
          </p:txBody>
        </p:sp>
        <p:sp>
          <p:nvSpPr>
            <p:cNvPr id="291" name="Google Shape;291;p18"/>
            <p:cNvSpPr/>
            <p:nvPr/>
          </p:nvSpPr>
          <p:spPr>
            <a:xfrm>
              <a:off x="3278025" y="4279813"/>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Solidity</a:t>
              </a:r>
              <a:endParaRPr sz="900">
                <a:latin typeface="Lato"/>
                <a:ea typeface="Lato"/>
                <a:cs typeface="Lato"/>
                <a:sym typeface="Lato"/>
              </a:endParaRPr>
            </a:p>
          </p:txBody>
        </p:sp>
        <p:sp>
          <p:nvSpPr>
            <p:cNvPr id="292" name="Google Shape;292;p18"/>
            <p:cNvSpPr/>
            <p:nvPr/>
          </p:nvSpPr>
          <p:spPr>
            <a:xfrm>
              <a:off x="3280275" y="3603963"/>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Signature électronique &amp; SC</a:t>
              </a:r>
              <a:endParaRPr sz="900">
                <a:latin typeface="Lato"/>
                <a:ea typeface="Lato"/>
                <a:cs typeface="Lato"/>
                <a:sym typeface="Lato"/>
              </a:endParaRPr>
            </a:p>
          </p:txBody>
        </p:sp>
        <p:sp>
          <p:nvSpPr>
            <p:cNvPr id="293" name="Google Shape;293;p18"/>
            <p:cNvSpPr/>
            <p:nvPr/>
          </p:nvSpPr>
          <p:spPr>
            <a:xfrm>
              <a:off x="3271200" y="3941888"/>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Comment créer un smart contract ?</a:t>
              </a:r>
              <a:endParaRPr sz="900">
                <a:latin typeface="Lato"/>
                <a:ea typeface="Lato"/>
                <a:cs typeface="Lato"/>
                <a:sym typeface="Lato"/>
              </a:endParaRPr>
            </a:p>
          </p:txBody>
        </p:sp>
      </p:grpSp>
      <p:sp>
        <p:nvSpPr>
          <p:cNvPr id="294" name="Google Shape;294;p18"/>
          <p:cNvSpPr/>
          <p:nvPr/>
        </p:nvSpPr>
        <p:spPr>
          <a:xfrm>
            <a:off x="6235275" y="3947856"/>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Web 3.0 - Objectif et réalité</a:t>
            </a:r>
            <a:endParaRPr sz="900">
              <a:latin typeface="Lato"/>
              <a:ea typeface="Lato"/>
              <a:cs typeface="Lato"/>
              <a:sym typeface="Lato"/>
            </a:endParaRPr>
          </a:p>
        </p:txBody>
      </p:sp>
      <p:sp>
        <p:nvSpPr>
          <p:cNvPr id="295" name="Google Shape;295;p18"/>
          <p:cNvSpPr/>
          <p:nvPr/>
        </p:nvSpPr>
        <p:spPr>
          <a:xfrm>
            <a:off x="6225354" y="42798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Polygon - Une sidechain d’Eth</a:t>
            </a:r>
            <a:endParaRPr sz="900">
              <a:latin typeface="Lato"/>
              <a:ea typeface="Lato"/>
              <a:cs typeface="Lato"/>
              <a:sym typeface="Lato"/>
            </a:endParaRPr>
          </a:p>
        </p:txBody>
      </p:sp>
      <p:sp>
        <p:nvSpPr>
          <p:cNvPr id="296" name="Google Shape;296;p18"/>
          <p:cNvSpPr/>
          <p:nvPr/>
        </p:nvSpPr>
        <p:spPr>
          <a:xfrm>
            <a:off x="6225346" y="46118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 Metaverse</a:t>
            </a:r>
            <a:endParaRPr sz="900">
              <a:latin typeface="Lato"/>
              <a:ea typeface="Lato"/>
              <a:cs typeface="Lato"/>
              <a:sym typeface="Lato"/>
            </a:endParaRPr>
          </a:p>
        </p:txBody>
      </p:sp>
      <p:sp>
        <p:nvSpPr>
          <p:cNvPr id="297" name="Google Shape;297;p18"/>
          <p:cNvSpPr/>
          <p:nvPr/>
        </p:nvSpPr>
        <p:spPr>
          <a:xfrm>
            <a:off x="257550" y="1397375"/>
            <a:ext cx="1399200" cy="3519600"/>
          </a:xfrm>
          <a:prstGeom prst="roundRect">
            <a:avLst>
              <a:gd name="adj" fmla="val 16667"/>
            </a:avLst>
          </a:prstGeom>
          <a:noFill/>
          <a:ln w="28575" cap="flat" cmpd="sng">
            <a:solidFill>
              <a:srgbClr val="FF0000"/>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8"/>
          <p:cNvSpPr txBox="1"/>
          <p:nvPr/>
        </p:nvSpPr>
        <p:spPr>
          <a:xfrm>
            <a:off x="6848100" y="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9"/>
          <p:cNvSpPr txBox="1">
            <a:spLocks noGrp="1"/>
          </p:cNvSpPr>
          <p:nvPr>
            <p:ph type="ctrTitle"/>
          </p:nvPr>
        </p:nvSpPr>
        <p:spPr>
          <a:xfrm>
            <a:off x="824000" y="1613825"/>
            <a:ext cx="5673600" cy="18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 sz="3040"/>
              <a:t>Cours 1 : Introduction à la Blockchain</a:t>
            </a:r>
            <a:endParaRPr sz="3040"/>
          </a:p>
        </p:txBody>
      </p:sp>
      <p:sp>
        <p:nvSpPr>
          <p:cNvPr id="304" name="Google Shape;304;p19"/>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fr"/>
              <a:t>MsC2 DEIA - ECE Paris</a:t>
            </a:r>
            <a:endParaRPr/>
          </a:p>
          <a:p>
            <a:pPr marL="0" lvl="0" indent="0" algn="l" rtl="0">
              <a:spcBef>
                <a:spcPts val="0"/>
              </a:spcBef>
              <a:spcAft>
                <a:spcPts val="0"/>
              </a:spcAft>
              <a:buNone/>
            </a:pPr>
            <a:r>
              <a:rPr lang="fr"/>
              <a:t>Un cours de Yann FORNIER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Historique</a:t>
            </a:r>
            <a:endParaRPr/>
          </a:p>
        </p:txBody>
      </p:sp>
      <p:sp>
        <p:nvSpPr>
          <p:cNvPr id="310" name="Google Shape;310;p20"/>
          <p:cNvSpPr/>
          <p:nvPr/>
        </p:nvSpPr>
        <p:spPr>
          <a:xfrm>
            <a:off x="1155450" y="2605600"/>
            <a:ext cx="6833100" cy="42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0"/>
          <p:cNvSpPr txBox="1"/>
          <p:nvPr/>
        </p:nvSpPr>
        <p:spPr>
          <a:xfrm>
            <a:off x="3467325" y="2186850"/>
            <a:ext cx="3566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300">
                <a:solidFill>
                  <a:schemeClr val="lt1"/>
                </a:solidFill>
                <a:latin typeface="Lato"/>
                <a:ea typeface="Lato"/>
                <a:cs typeface="Lato"/>
                <a:sym typeface="Lato"/>
              </a:rPr>
              <a:t>Revenons au début…</a:t>
            </a:r>
            <a:endParaRPr sz="1300">
              <a:solidFill>
                <a:schemeClr val="lt1"/>
              </a:solidFill>
              <a:latin typeface="Lato"/>
              <a:ea typeface="Lato"/>
              <a:cs typeface="Lato"/>
              <a:sym typeface="Lato"/>
            </a:endParaRPr>
          </a:p>
        </p:txBody>
      </p:sp>
      <p:sp>
        <p:nvSpPr>
          <p:cNvPr id="312" name="Google Shape;312;p20"/>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Historique</a:t>
            </a:r>
            <a:endParaRPr/>
          </a:p>
        </p:txBody>
      </p:sp>
      <p:sp>
        <p:nvSpPr>
          <p:cNvPr id="318" name="Google Shape;318;p21"/>
          <p:cNvSpPr txBox="1">
            <a:spLocks noGrp="1"/>
          </p:cNvSpPr>
          <p:nvPr>
            <p:ph type="body" idx="1"/>
          </p:nvPr>
        </p:nvSpPr>
        <p:spPr>
          <a:xfrm>
            <a:off x="2411625" y="1567550"/>
            <a:ext cx="59247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fr" sz="13000"/>
              <a:t>2008</a:t>
            </a:r>
            <a:endParaRPr sz="13000"/>
          </a:p>
        </p:txBody>
      </p:sp>
      <p:sp>
        <p:nvSpPr>
          <p:cNvPr id="319" name="Google Shape;319;p21"/>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2223</Words>
  <Application>Microsoft Office PowerPoint</Application>
  <PresentationFormat>Affichage à l'écran (16:9)</PresentationFormat>
  <Paragraphs>342</Paragraphs>
  <Slides>42</Slides>
  <Notes>42</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42</vt:i4>
      </vt:variant>
    </vt:vector>
  </HeadingPairs>
  <TitlesOfParts>
    <vt:vector size="46" baseType="lpstr">
      <vt:lpstr>Montserrat</vt:lpstr>
      <vt:lpstr>Lato</vt:lpstr>
      <vt:lpstr>Arial</vt:lpstr>
      <vt:lpstr>Focus</vt:lpstr>
      <vt:lpstr>Comprendre la Blockchain et ses enjeux dans la stratégie d’une organisation</vt:lpstr>
      <vt:lpstr>Présentation</vt:lpstr>
      <vt:lpstr>Présentation</vt:lpstr>
      <vt:lpstr>Présentation</vt:lpstr>
      <vt:lpstr>Sommaire</vt:lpstr>
      <vt:lpstr>Sommaire</vt:lpstr>
      <vt:lpstr>Cours 1 : Introduction à la Blockchain</vt:lpstr>
      <vt:lpstr>Historique</vt:lpstr>
      <vt:lpstr>Historique</vt:lpstr>
      <vt:lpstr>Historique</vt:lpstr>
      <vt:lpstr>Introduction à la Blockchain</vt:lpstr>
      <vt:lpstr>Introduction à la Blockchain </vt:lpstr>
      <vt:lpstr>Introduction à la Blockchain</vt:lpstr>
      <vt:lpstr>Introduction à la Blockchain</vt:lpstr>
      <vt:lpstr>Introduction à la Blockchain</vt:lpstr>
      <vt:lpstr>Introduction à la Blockchain</vt:lpstr>
      <vt:lpstr>Introduction à la Blockchain</vt:lpstr>
      <vt:lpstr>Introduction à la Blockchain</vt:lpstr>
      <vt:lpstr>Introduction à la Blockchain</vt:lpstr>
      <vt:lpstr>Introduction à la Blockchain</vt:lpstr>
      <vt:lpstr>Introduction à la Blockchain</vt:lpstr>
      <vt:lpstr>Introduction à la Blockchain</vt:lpstr>
      <vt:lpstr>Introduction à la Blockchain</vt:lpstr>
      <vt:lpstr>Introduction à la Blockchain</vt:lpstr>
      <vt:lpstr>Introduction à la Blockchain</vt:lpstr>
      <vt:lpstr>Introduction à la Blockchain</vt:lpstr>
      <vt:lpstr>Introduction à la Blockchain</vt:lpstr>
      <vt:lpstr>Présentation PowerPoint</vt:lpstr>
      <vt:lpstr>Définition</vt:lpstr>
      <vt:lpstr>Définition</vt:lpstr>
      <vt:lpstr>Définition</vt:lpstr>
      <vt:lpstr>Introduction à la Blockchain</vt:lpstr>
      <vt:lpstr>Introduction à la Blockchain</vt:lpstr>
      <vt:lpstr>Pour aller plus loin..  </vt:lpstr>
      <vt:lpstr>Introduction à la Blockchain</vt:lpstr>
      <vt:lpstr>Introduction à la Blockchain</vt:lpstr>
      <vt:lpstr>Présentation PowerPoint</vt:lpstr>
      <vt:lpstr>Introduction à la Blockchain</vt:lpstr>
      <vt:lpstr>Les entreprises qui utilisent la blockchain</vt:lpstr>
      <vt:lpstr>Présentation PowerPoint</vt:lpstr>
      <vt:lpstr>TD 1 : Les applications Blockchain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Comprendre la Blockchain et ses enjeux dans la stratégie d’une organisation</dc:title>
  <cp:lastModifiedBy>Yann FORNIER</cp:lastModifiedBy>
  <cp:revision>1</cp:revision>
  <dcterms:modified xsi:type="dcterms:W3CDTF">2023-09-25T15:59:03Z</dcterms:modified>
</cp:coreProperties>
</file>